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Lst>
  <p:sldSz cx="18288000" cy="10287000"/>
  <p:notesSz cx="6858000" cy="9144000"/>
  <p:embeddedFontLst>
    <p:embeddedFont>
      <p:font typeface="Roca One" panose="020B0604020202020204" charset="0"/>
      <p:regular r:id="rId20"/>
    </p:embeddedFont>
    <p:embeddedFont>
      <p:font typeface="Roca One Bold" panose="020B0604020202020204" charset="0"/>
      <p:regular r:id="rId21"/>
    </p:embeddedFont>
    <p:embeddedFont>
      <p:font typeface="Roca One Bold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E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64" y="6664766"/>
            <a:ext cx="6802892" cy="1198376"/>
            <a:chOff x="53861" y="-47625"/>
            <a:chExt cx="4784026" cy="842739"/>
          </a:xfrm>
        </p:grpSpPr>
        <p:sp>
          <p:nvSpPr>
            <p:cNvPr id="3" name="Freeform 3"/>
            <p:cNvSpPr/>
            <p:nvPr/>
          </p:nvSpPr>
          <p:spPr>
            <a:xfrm>
              <a:off x="53861" y="185514"/>
              <a:ext cx="4784026" cy="609600"/>
            </a:xfrm>
            <a:custGeom>
              <a:avLst/>
              <a:gdLst/>
              <a:ahLst/>
              <a:cxnLst/>
              <a:rect l="l" t="t" r="r" b="b"/>
              <a:pathLst>
                <a:path w="4784026" h="609600">
                  <a:moveTo>
                    <a:pt x="4580826" y="0"/>
                  </a:moveTo>
                  <a:lnTo>
                    <a:pt x="0" y="0"/>
                  </a:lnTo>
                  <a:lnTo>
                    <a:pt x="203200" y="609600"/>
                  </a:lnTo>
                  <a:lnTo>
                    <a:pt x="4784026" y="609600"/>
                  </a:lnTo>
                  <a:lnTo>
                    <a:pt x="4580826" y="0"/>
                  </a:lnTo>
                  <a:close/>
                </a:path>
              </a:pathLst>
            </a:custGeom>
            <a:solidFill>
              <a:srgbClr val="000000">
                <a:alpha val="0"/>
              </a:srgbClr>
            </a:solidFill>
            <a:ln w="57150" cap="sq">
              <a:solidFill>
                <a:srgbClr val="344E41"/>
              </a:solidFill>
              <a:prstDash val="solid"/>
              <a:miter/>
            </a:ln>
          </p:spPr>
          <p:txBody>
            <a:bodyPr/>
            <a:lstStyle/>
            <a:p>
              <a:endParaRPr lang="en-US" dirty="0"/>
            </a:p>
          </p:txBody>
        </p:sp>
        <p:sp>
          <p:nvSpPr>
            <p:cNvPr id="4" name="TextBox 4"/>
            <p:cNvSpPr txBox="1"/>
            <p:nvPr/>
          </p:nvSpPr>
          <p:spPr>
            <a:xfrm>
              <a:off x="101600" y="-47625"/>
              <a:ext cx="4580826" cy="657225"/>
            </a:xfrm>
            <a:prstGeom prst="rect">
              <a:avLst/>
            </a:prstGeom>
          </p:spPr>
          <p:txBody>
            <a:bodyPr lIns="50800" tIns="50800" rIns="50800" bIns="50800" rtlCol="0" anchor="ctr"/>
            <a:lstStyle/>
            <a:p>
              <a:pPr algn="ctr">
                <a:lnSpc>
                  <a:spcPts val="3251"/>
                </a:lnSpc>
              </a:pPr>
              <a:endParaRPr/>
            </a:p>
          </p:txBody>
        </p:sp>
      </p:grpSp>
      <p:grpSp>
        <p:nvGrpSpPr>
          <p:cNvPr id="5" name="Group 5"/>
          <p:cNvGrpSpPr/>
          <p:nvPr/>
        </p:nvGrpSpPr>
        <p:grpSpPr>
          <a:xfrm>
            <a:off x="-19619" y="9572554"/>
            <a:ext cx="18327238" cy="719889"/>
            <a:chOff x="0" y="0"/>
            <a:chExt cx="10807219" cy="609600"/>
          </a:xfrm>
        </p:grpSpPr>
        <p:sp>
          <p:nvSpPr>
            <p:cNvPr id="6" name="Freeform 6"/>
            <p:cNvSpPr/>
            <p:nvPr/>
          </p:nvSpPr>
          <p:spPr>
            <a:xfrm>
              <a:off x="0" y="0"/>
              <a:ext cx="10807219" cy="609600"/>
            </a:xfrm>
            <a:custGeom>
              <a:avLst/>
              <a:gdLst/>
              <a:ahLst/>
              <a:cxnLst/>
              <a:rect l="l" t="t" r="r" b="b"/>
              <a:pathLst>
                <a:path w="10807219" h="609600">
                  <a:moveTo>
                    <a:pt x="10604019" y="0"/>
                  </a:moveTo>
                  <a:lnTo>
                    <a:pt x="0" y="0"/>
                  </a:lnTo>
                  <a:lnTo>
                    <a:pt x="203200" y="609600"/>
                  </a:lnTo>
                  <a:lnTo>
                    <a:pt x="10807219" y="609600"/>
                  </a:lnTo>
                  <a:lnTo>
                    <a:pt x="10604019" y="0"/>
                  </a:lnTo>
                  <a:close/>
                </a:path>
              </a:pathLst>
            </a:custGeom>
            <a:solidFill>
              <a:srgbClr val="EB493A"/>
            </a:solidFill>
          </p:spPr>
          <p:txBody>
            <a:bodyPr/>
            <a:lstStyle/>
            <a:p>
              <a:endParaRPr lang="en-US" dirty="0"/>
            </a:p>
          </p:txBody>
        </p:sp>
        <p:sp>
          <p:nvSpPr>
            <p:cNvPr id="7" name="TextBox 7"/>
            <p:cNvSpPr txBox="1"/>
            <p:nvPr/>
          </p:nvSpPr>
          <p:spPr>
            <a:xfrm>
              <a:off x="101600" y="-47625"/>
              <a:ext cx="10604019" cy="657225"/>
            </a:xfrm>
            <a:prstGeom prst="rect">
              <a:avLst/>
            </a:prstGeom>
          </p:spPr>
          <p:txBody>
            <a:bodyPr lIns="50800" tIns="50800" rIns="50800" bIns="50800" rtlCol="0" anchor="ctr"/>
            <a:lstStyle/>
            <a:p>
              <a:pPr algn="ctr">
                <a:lnSpc>
                  <a:spcPts val="3251"/>
                </a:lnSpc>
              </a:pPr>
              <a:endParaRPr/>
            </a:p>
          </p:txBody>
        </p:sp>
      </p:grpSp>
      <p:grpSp>
        <p:nvGrpSpPr>
          <p:cNvPr id="10" name="Group 10"/>
          <p:cNvGrpSpPr/>
          <p:nvPr/>
        </p:nvGrpSpPr>
        <p:grpSpPr>
          <a:xfrm rot="18945313">
            <a:off x="12777932" y="1757758"/>
            <a:ext cx="14426304" cy="8854625"/>
            <a:chOff x="-2146198" y="-837092"/>
            <a:chExt cx="3288188" cy="1831190"/>
          </a:xfrm>
        </p:grpSpPr>
        <p:sp>
          <p:nvSpPr>
            <p:cNvPr id="11" name="Freeform 11"/>
            <p:cNvSpPr/>
            <p:nvPr/>
          </p:nvSpPr>
          <p:spPr>
            <a:xfrm>
              <a:off x="-2146198" y="-837092"/>
              <a:ext cx="1408862" cy="1286854"/>
            </a:xfrm>
            <a:custGeom>
              <a:avLst/>
              <a:gdLst/>
              <a:ahLst/>
              <a:cxnLst/>
              <a:rect l="l" t="t" r="r" b="b"/>
              <a:pathLst>
                <a:path w="1379007" h="1200420">
                  <a:moveTo>
                    <a:pt x="689503" y="0"/>
                  </a:moveTo>
                  <a:lnTo>
                    <a:pt x="1379007" y="600210"/>
                  </a:lnTo>
                  <a:lnTo>
                    <a:pt x="689503" y="1200420"/>
                  </a:lnTo>
                  <a:lnTo>
                    <a:pt x="0" y="600210"/>
                  </a:lnTo>
                  <a:lnTo>
                    <a:pt x="689503" y="0"/>
                  </a:lnTo>
                  <a:close/>
                </a:path>
              </a:pathLst>
            </a:custGeom>
            <a:solidFill>
              <a:srgbClr val="EB493A"/>
            </a:solidFill>
          </p:spPr>
          <p:txBody>
            <a:bodyPr/>
            <a:lstStyle/>
            <a:p>
              <a:endParaRPr lang="ar-EG"/>
            </a:p>
          </p:txBody>
        </p:sp>
        <p:sp>
          <p:nvSpPr>
            <p:cNvPr id="12" name="TextBox 12"/>
            <p:cNvSpPr txBox="1"/>
            <p:nvPr/>
          </p:nvSpPr>
          <p:spPr>
            <a:xfrm>
              <a:off x="237017" y="158697"/>
              <a:ext cx="904973" cy="835401"/>
            </a:xfrm>
            <a:prstGeom prst="rect">
              <a:avLst/>
            </a:prstGeom>
          </p:spPr>
          <p:txBody>
            <a:bodyPr lIns="50800" tIns="50800" rIns="50800" bIns="50800" rtlCol="0" anchor="ctr"/>
            <a:lstStyle/>
            <a:p>
              <a:pPr algn="ctr">
                <a:lnSpc>
                  <a:spcPts val="3251"/>
                </a:lnSpc>
              </a:pPr>
              <a:endParaRPr/>
            </a:p>
          </p:txBody>
        </p:sp>
      </p:grpSp>
      <p:grpSp>
        <p:nvGrpSpPr>
          <p:cNvPr id="8" name="Group 8"/>
          <p:cNvGrpSpPr/>
          <p:nvPr/>
        </p:nvGrpSpPr>
        <p:grpSpPr>
          <a:xfrm>
            <a:off x="9242073" y="1799490"/>
            <a:ext cx="9085165" cy="8298040"/>
            <a:chOff x="-11193" y="-6002"/>
            <a:chExt cx="812800" cy="749446"/>
          </a:xfrm>
        </p:grpSpPr>
        <p:sp>
          <p:nvSpPr>
            <p:cNvPr id="9" name="Freeform 9"/>
            <p:cNvSpPr/>
            <p:nvPr/>
          </p:nvSpPr>
          <p:spPr>
            <a:xfrm flipH="1">
              <a:off x="-11193" y="-6002"/>
              <a:ext cx="812800" cy="749446"/>
            </a:xfrm>
            <a:custGeom>
              <a:avLst/>
              <a:gdLst/>
              <a:ahLst/>
              <a:cxnLst/>
              <a:rect l="l" t="t" r="r" b="b"/>
              <a:pathLst>
                <a:path w="812800" h="749446">
                  <a:moveTo>
                    <a:pt x="406400" y="0"/>
                  </a:moveTo>
                  <a:lnTo>
                    <a:pt x="0" y="374723"/>
                  </a:lnTo>
                  <a:lnTo>
                    <a:pt x="406400" y="749446"/>
                  </a:lnTo>
                  <a:lnTo>
                    <a:pt x="812800" y="374723"/>
                  </a:lnTo>
                  <a:lnTo>
                    <a:pt x="406400" y="0"/>
                  </a:lnTo>
                  <a:close/>
                </a:path>
              </a:pathLst>
            </a:custGeom>
            <a:blipFill>
              <a:blip r:embed="rId2"/>
              <a:stretch>
                <a:fillRect l="-16493" r="-67917"/>
              </a:stretch>
            </a:blipFill>
          </p:spPr>
          <p:txBody>
            <a:bodyPr/>
            <a:lstStyle/>
            <a:p>
              <a:endParaRPr lang="en-US" dirty="0"/>
            </a:p>
          </p:txBody>
        </p:sp>
      </p:grpSp>
      <p:sp>
        <p:nvSpPr>
          <p:cNvPr id="13" name="Freeform 13"/>
          <p:cNvSpPr/>
          <p:nvPr/>
        </p:nvSpPr>
        <p:spPr>
          <a:xfrm rot="-5400000">
            <a:off x="16570705" y="239759"/>
            <a:ext cx="1648117" cy="1413926"/>
          </a:xfrm>
          <a:custGeom>
            <a:avLst/>
            <a:gdLst/>
            <a:ahLst/>
            <a:cxnLst/>
            <a:rect l="l" t="t" r="r" b="b"/>
            <a:pathLst>
              <a:path w="1790220" h="1642527">
                <a:moveTo>
                  <a:pt x="0" y="0"/>
                </a:moveTo>
                <a:lnTo>
                  <a:pt x="1790220" y="0"/>
                </a:lnTo>
                <a:lnTo>
                  <a:pt x="1790220" y="1642527"/>
                </a:lnTo>
                <a:lnTo>
                  <a:pt x="0" y="1642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4" name="Freeform 14"/>
          <p:cNvSpPr/>
          <p:nvPr/>
        </p:nvSpPr>
        <p:spPr>
          <a:xfrm>
            <a:off x="108487" y="145614"/>
            <a:ext cx="2209799" cy="1602776"/>
          </a:xfrm>
          <a:custGeom>
            <a:avLst/>
            <a:gdLst/>
            <a:ahLst/>
            <a:cxnLst/>
            <a:rect l="l" t="t" r="r" b="b"/>
            <a:pathLst>
              <a:path w="2913680" h="2161688">
                <a:moveTo>
                  <a:pt x="0" y="0"/>
                </a:moveTo>
                <a:lnTo>
                  <a:pt x="2913680" y="0"/>
                </a:lnTo>
                <a:lnTo>
                  <a:pt x="2913680" y="2161688"/>
                </a:lnTo>
                <a:lnTo>
                  <a:pt x="0" y="2161688"/>
                </a:lnTo>
                <a:lnTo>
                  <a:pt x="0" y="0"/>
                </a:lnTo>
                <a:close/>
              </a:path>
            </a:pathLst>
          </a:custGeom>
          <a:blipFill>
            <a:blip r:embed="rId5"/>
            <a:stretch>
              <a:fillRect t="-13429" b="-13429"/>
            </a:stretch>
          </a:blipFill>
        </p:spPr>
        <p:txBody>
          <a:bodyPr/>
          <a:lstStyle/>
          <a:p>
            <a:endParaRPr lang="ar-EG"/>
          </a:p>
        </p:txBody>
      </p:sp>
      <p:sp>
        <p:nvSpPr>
          <p:cNvPr id="15" name="TextBox 15"/>
          <p:cNvSpPr txBox="1"/>
          <p:nvPr/>
        </p:nvSpPr>
        <p:spPr>
          <a:xfrm>
            <a:off x="838200" y="2802214"/>
            <a:ext cx="9895747" cy="963662"/>
          </a:xfrm>
          <a:prstGeom prst="rect">
            <a:avLst/>
          </a:prstGeom>
        </p:spPr>
        <p:txBody>
          <a:bodyPr lIns="0" tIns="0" rIns="0" bIns="0" rtlCol="0" anchor="t">
            <a:spAutoFit/>
          </a:bodyPr>
          <a:lstStyle/>
          <a:p>
            <a:pPr algn="ctr">
              <a:lnSpc>
                <a:spcPts val="7275"/>
              </a:lnSpc>
            </a:pPr>
            <a:r>
              <a:rPr lang="en-US" sz="6799" b="1" i="1" dirty="0">
                <a:latin typeface="Roca One Bold Italics"/>
                <a:ea typeface="Roca One Bold Italics"/>
                <a:cs typeface="Roca One Bold Italics"/>
                <a:sym typeface="Roca One Bold Italics"/>
              </a:rPr>
              <a:t>From Data to Decisions</a:t>
            </a:r>
          </a:p>
        </p:txBody>
      </p:sp>
      <p:sp>
        <p:nvSpPr>
          <p:cNvPr id="16" name="TextBox 16"/>
          <p:cNvSpPr txBox="1"/>
          <p:nvPr/>
        </p:nvSpPr>
        <p:spPr>
          <a:xfrm>
            <a:off x="1539204" y="3918372"/>
            <a:ext cx="6661777" cy="3554530"/>
          </a:xfrm>
          <a:prstGeom prst="rect">
            <a:avLst/>
          </a:prstGeom>
        </p:spPr>
        <p:txBody>
          <a:bodyPr lIns="0" tIns="0" rIns="0" bIns="0" rtlCol="0" anchor="t">
            <a:spAutoFit/>
          </a:bodyPr>
          <a:lstStyle/>
          <a:p>
            <a:pPr algn="ctr">
              <a:lnSpc>
                <a:spcPts val="5114"/>
              </a:lnSpc>
            </a:pPr>
            <a:r>
              <a:rPr lang="en-US" sz="4779" b="1" dirty="0">
                <a:solidFill>
                  <a:srgbClr val="344E41"/>
                </a:solidFill>
                <a:latin typeface="Roca One Bold"/>
                <a:ea typeface="Roca One Bold"/>
                <a:cs typeface="Roca One Bold"/>
                <a:sym typeface="Roca One Bold"/>
              </a:rPr>
              <a:t> </a:t>
            </a:r>
          </a:p>
          <a:p>
            <a:pPr algn="ctr">
              <a:lnSpc>
                <a:spcPts val="5681"/>
              </a:lnSpc>
            </a:pPr>
            <a:r>
              <a:rPr lang="en-US" sz="5309" b="1" dirty="0">
                <a:solidFill>
                  <a:srgbClr val="344E41"/>
                </a:solidFill>
                <a:latin typeface="Roca One Bold"/>
                <a:ea typeface="Roca One Bold"/>
                <a:cs typeface="Roca One Bold"/>
                <a:sym typeface="Roca One Bold"/>
              </a:rPr>
              <a:t>A Journey Through the Supply Chain</a:t>
            </a:r>
          </a:p>
          <a:p>
            <a:pPr algn="ctr">
              <a:lnSpc>
                <a:spcPts val="6551"/>
              </a:lnSpc>
            </a:pPr>
            <a:endParaRPr lang="en-US" sz="5309" b="1" dirty="0">
              <a:solidFill>
                <a:srgbClr val="344E41"/>
              </a:solidFill>
              <a:latin typeface="Roca One Bold"/>
              <a:ea typeface="Roca One Bold"/>
              <a:cs typeface="Roca One Bold"/>
              <a:sym typeface="Roca One Bold"/>
            </a:endParaRPr>
          </a:p>
          <a:p>
            <a:pPr algn="ctr">
              <a:lnSpc>
                <a:spcPts val="4983"/>
              </a:lnSpc>
            </a:pPr>
            <a:endParaRPr lang="en-US" sz="5309" b="1" dirty="0">
              <a:solidFill>
                <a:srgbClr val="344E41"/>
              </a:solidFill>
              <a:latin typeface="Roca One Bold"/>
              <a:ea typeface="Roca One Bold"/>
              <a:cs typeface="Roca One Bold"/>
              <a:sym typeface="Roca One Bold"/>
            </a:endParaRPr>
          </a:p>
        </p:txBody>
      </p:sp>
      <p:sp>
        <p:nvSpPr>
          <p:cNvPr id="17" name="TextBox 17"/>
          <p:cNvSpPr txBox="1"/>
          <p:nvPr/>
        </p:nvSpPr>
        <p:spPr>
          <a:xfrm>
            <a:off x="1269963" y="7124294"/>
            <a:ext cx="6116349" cy="795089"/>
          </a:xfrm>
          <a:prstGeom prst="rect">
            <a:avLst/>
          </a:prstGeom>
        </p:spPr>
        <p:txBody>
          <a:bodyPr lIns="0" tIns="0" rIns="0" bIns="0" rtlCol="0" anchor="t">
            <a:spAutoFit/>
          </a:bodyPr>
          <a:lstStyle/>
          <a:p>
            <a:pPr algn="ctr">
              <a:lnSpc>
                <a:spcPts val="6153"/>
              </a:lnSpc>
            </a:pPr>
            <a:r>
              <a:rPr lang="en-US" sz="4395" b="1" dirty="0">
                <a:solidFill>
                  <a:srgbClr val="181818"/>
                </a:solidFill>
                <a:latin typeface="Roca One Bold"/>
                <a:ea typeface="Roca One Bold"/>
                <a:cs typeface="Roca One Bold"/>
                <a:sym typeface="Roca One Bold"/>
              </a:rPr>
              <a:t>AST-DAT-GIE</a:t>
            </a:r>
          </a:p>
        </p:txBody>
      </p:sp>
      <p:sp>
        <p:nvSpPr>
          <p:cNvPr id="18" name="TextBox 18"/>
          <p:cNvSpPr txBox="1"/>
          <p:nvPr/>
        </p:nvSpPr>
        <p:spPr>
          <a:xfrm>
            <a:off x="1541397" y="8273539"/>
            <a:ext cx="6669672" cy="705321"/>
          </a:xfrm>
          <a:prstGeom prst="rect">
            <a:avLst/>
          </a:prstGeom>
        </p:spPr>
        <p:txBody>
          <a:bodyPr lIns="0" tIns="0" rIns="0" bIns="0" rtlCol="0" anchor="t">
            <a:spAutoFit/>
          </a:bodyPr>
          <a:lstStyle/>
          <a:p>
            <a:pPr algn="ctr">
              <a:lnSpc>
                <a:spcPts val="5542"/>
              </a:lnSpc>
            </a:pPr>
            <a:r>
              <a:rPr lang="en-US" sz="3958" b="1" dirty="0">
                <a:latin typeface="Roca One Bold"/>
                <a:ea typeface="Roca One Bold"/>
                <a:cs typeface="Roca One Bold"/>
                <a:sym typeface="Roca One Bold"/>
              </a:rPr>
              <a:t>DEPI Graduation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24" y="9560910"/>
            <a:ext cx="18288000"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228689" y="190746"/>
            <a:ext cx="1502210" cy="1469847"/>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776949" y="63254"/>
            <a:ext cx="1469848" cy="1343342"/>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Freeform 10"/>
          <p:cNvSpPr/>
          <p:nvPr/>
        </p:nvSpPr>
        <p:spPr>
          <a:xfrm>
            <a:off x="3838209" y="2098377"/>
            <a:ext cx="10611583" cy="6881378"/>
          </a:xfrm>
          <a:custGeom>
            <a:avLst/>
            <a:gdLst/>
            <a:ahLst/>
            <a:cxnLst/>
            <a:rect l="l" t="t" r="r" b="b"/>
            <a:pathLst>
              <a:path w="9662370" h="6881378">
                <a:moveTo>
                  <a:pt x="0" y="0"/>
                </a:moveTo>
                <a:lnTo>
                  <a:pt x="9662369" y="0"/>
                </a:lnTo>
                <a:lnTo>
                  <a:pt x="9662369" y="6881378"/>
                </a:lnTo>
                <a:lnTo>
                  <a:pt x="0" y="6881378"/>
                </a:lnTo>
                <a:lnTo>
                  <a:pt x="0" y="0"/>
                </a:lnTo>
                <a:close/>
              </a:path>
            </a:pathLst>
          </a:custGeom>
          <a:blipFill>
            <a:blip r:embed="rId5"/>
            <a:stretch>
              <a:fillRect t="-388" b="-15122"/>
            </a:stretch>
          </a:blipFill>
        </p:spPr>
        <p:txBody>
          <a:bodyPr/>
          <a:lstStyle/>
          <a:p>
            <a:endParaRPr lang="ar-EG"/>
          </a:p>
        </p:txBody>
      </p:sp>
      <p:sp>
        <p:nvSpPr>
          <p:cNvPr id="11" name="TextBox 11"/>
          <p:cNvSpPr txBox="1"/>
          <p:nvPr/>
        </p:nvSpPr>
        <p:spPr>
          <a:xfrm>
            <a:off x="3838209" y="632977"/>
            <a:ext cx="10611583" cy="877804"/>
          </a:xfrm>
          <a:prstGeom prst="rect">
            <a:avLst/>
          </a:prstGeom>
        </p:spPr>
        <p:txBody>
          <a:bodyPr lIns="0" tIns="0" rIns="0" bIns="0" rtlCol="0" anchor="t">
            <a:spAutoFit/>
          </a:bodyPr>
          <a:lstStyle/>
          <a:p>
            <a:pPr algn="ctr">
              <a:lnSpc>
                <a:spcPts val="6675"/>
              </a:lnSpc>
            </a:pPr>
            <a:r>
              <a:rPr lang="en-US" sz="6068" b="1" dirty="0">
                <a:solidFill>
                  <a:srgbClr val="344E41"/>
                </a:solidFill>
                <a:latin typeface="Roca One Bold"/>
                <a:ea typeface="Roca One Bold"/>
                <a:cs typeface="Roca One Bold"/>
                <a:sym typeface="Roca One Bold"/>
              </a:rPr>
              <a:t>Analyze Data by SQL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17584"/>
            <a:ext cx="18288000" cy="769415"/>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76979" y="126459"/>
            <a:ext cx="1599422" cy="1469847"/>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841815" y="-49561"/>
            <a:ext cx="1201335" cy="1412386"/>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10" name="Freeform 10"/>
          <p:cNvSpPr/>
          <p:nvPr/>
        </p:nvSpPr>
        <p:spPr>
          <a:xfrm>
            <a:off x="541628" y="2343450"/>
            <a:ext cx="7323532" cy="5910947"/>
          </a:xfrm>
          <a:custGeom>
            <a:avLst/>
            <a:gdLst/>
            <a:ahLst/>
            <a:cxnLst/>
            <a:rect l="l" t="t" r="r" b="b"/>
            <a:pathLst>
              <a:path w="7323532" h="5910947">
                <a:moveTo>
                  <a:pt x="0" y="0"/>
                </a:moveTo>
                <a:lnTo>
                  <a:pt x="7323532" y="0"/>
                </a:lnTo>
                <a:lnTo>
                  <a:pt x="7323532" y="5910947"/>
                </a:lnTo>
                <a:lnTo>
                  <a:pt x="0" y="5910947"/>
                </a:lnTo>
                <a:lnTo>
                  <a:pt x="0" y="0"/>
                </a:lnTo>
                <a:close/>
              </a:path>
            </a:pathLst>
          </a:custGeom>
          <a:blipFill>
            <a:blip r:embed="rId5"/>
            <a:stretch>
              <a:fillRect l="-6397" r="-11214"/>
            </a:stretch>
          </a:blipFill>
        </p:spPr>
        <p:txBody>
          <a:bodyPr/>
          <a:lstStyle/>
          <a:p>
            <a:endParaRPr lang="ar-EG"/>
          </a:p>
        </p:txBody>
      </p:sp>
      <p:sp>
        <p:nvSpPr>
          <p:cNvPr id="11" name="Freeform 11"/>
          <p:cNvSpPr/>
          <p:nvPr/>
        </p:nvSpPr>
        <p:spPr>
          <a:xfrm>
            <a:off x="8783347" y="2343450"/>
            <a:ext cx="8908188" cy="6108800"/>
          </a:xfrm>
          <a:custGeom>
            <a:avLst/>
            <a:gdLst/>
            <a:ahLst/>
            <a:cxnLst/>
            <a:rect l="l" t="t" r="r" b="b"/>
            <a:pathLst>
              <a:path w="8908188" h="6108800">
                <a:moveTo>
                  <a:pt x="0" y="0"/>
                </a:moveTo>
                <a:lnTo>
                  <a:pt x="8908188" y="0"/>
                </a:lnTo>
                <a:lnTo>
                  <a:pt x="8908188" y="6108799"/>
                </a:lnTo>
                <a:lnTo>
                  <a:pt x="0" y="6108799"/>
                </a:lnTo>
                <a:lnTo>
                  <a:pt x="0" y="0"/>
                </a:lnTo>
                <a:close/>
              </a:path>
            </a:pathLst>
          </a:custGeom>
          <a:blipFill>
            <a:blip r:embed="rId6"/>
            <a:stretch>
              <a:fillRect l="-5639" r="-5639"/>
            </a:stretch>
          </a:blipFill>
        </p:spPr>
        <p:txBody>
          <a:bodyPr/>
          <a:lstStyle/>
          <a:p>
            <a:endParaRPr lang="ar-EG"/>
          </a:p>
        </p:txBody>
      </p:sp>
      <p:sp>
        <p:nvSpPr>
          <p:cNvPr id="12" name="TextBox 12"/>
          <p:cNvSpPr txBox="1"/>
          <p:nvPr/>
        </p:nvSpPr>
        <p:spPr>
          <a:xfrm>
            <a:off x="3237337" y="575509"/>
            <a:ext cx="11092021" cy="973056"/>
          </a:xfrm>
          <a:prstGeom prst="rect">
            <a:avLst/>
          </a:prstGeom>
        </p:spPr>
        <p:txBody>
          <a:bodyPr lIns="0" tIns="0" rIns="0" bIns="0" rtlCol="0" anchor="t">
            <a:spAutoFit/>
          </a:bodyPr>
          <a:lstStyle/>
          <a:p>
            <a:pPr algn="ctr">
              <a:lnSpc>
                <a:spcPts val="7555"/>
              </a:lnSpc>
            </a:pPr>
            <a:r>
              <a:rPr lang="en-US" sz="6868" b="1">
                <a:solidFill>
                  <a:srgbClr val="344E41"/>
                </a:solidFill>
                <a:latin typeface="Roca One Bold"/>
                <a:ea typeface="Roca One Bold"/>
                <a:cs typeface="Roca One Bold"/>
                <a:sym typeface="Roca One Bold"/>
              </a:rPr>
              <a:t>Analyze Data by Power BI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69488"/>
            <a:ext cx="18267216" cy="717512"/>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20784" y="65949"/>
            <a:ext cx="1655618" cy="1543871"/>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ar-EG"/>
          </a:p>
        </p:txBody>
      </p:sp>
      <p:sp>
        <p:nvSpPr>
          <p:cNvPr id="9" name="Freeform 9"/>
          <p:cNvSpPr/>
          <p:nvPr/>
        </p:nvSpPr>
        <p:spPr>
          <a:xfrm rot="-5400000">
            <a:off x="17022110" y="12194"/>
            <a:ext cx="1215595" cy="1274616"/>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Freeform 10"/>
          <p:cNvSpPr/>
          <p:nvPr/>
        </p:nvSpPr>
        <p:spPr>
          <a:xfrm>
            <a:off x="494613" y="2514140"/>
            <a:ext cx="5507219" cy="6455879"/>
          </a:xfrm>
          <a:custGeom>
            <a:avLst/>
            <a:gdLst/>
            <a:ahLst/>
            <a:cxnLst/>
            <a:rect l="l" t="t" r="r" b="b"/>
            <a:pathLst>
              <a:path w="5507219" h="6299480">
                <a:moveTo>
                  <a:pt x="0" y="0"/>
                </a:moveTo>
                <a:lnTo>
                  <a:pt x="5507219" y="0"/>
                </a:lnTo>
                <a:lnTo>
                  <a:pt x="5507219" y="6299480"/>
                </a:lnTo>
                <a:lnTo>
                  <a:pt x="0" y="6299480"/>
                </a:lnTo>
                <a:lnTo>
                  <a:pt x="0" y="0"/>
                </a:lnTo>
                <a:close/>
              </a:path>
            </a:pathLst>
          </a:custGeom>
          <a:blipFill>
            <a:blip r:embed="rId5"/>
            <a:stretch>
              <a:fillRect l="-12530" r="-71568"/>
            </a:stretch>
          </a:blipFill>
        </p:spPr>
        <p:txBody>
          <a:bodyPr/>
          <a:lstStyle/>
          <a:p>
            <a:endParaRPr lang="ar-EG"/>
          </a:p>
        </p:txBody>
      </p:sp>
      <p:sp>
        <p:nvSpPr>
          <p:cNvPr id="11" name="Freeform 11"/>
          <p:cNvSpPr/>
          <p:nvPr/>
        </p:nvSpPr>
        <p:spPr>
          <a:xfrm>
            <a:off x="6701366" y="2514140"/>
            <a:ext cx="11092021" cy="6665843"/>
          </a:xfrm>
          <a:custGeom>
            <a:avLst/>
            <a:gdLst/>
            <a:ahLst/>
            <a:cxnLst/>
            <a:rect l="l" t="t" r="r" b="b"/>
            <a:pathLst>
              <a:path w="10840690" h="6123468">
                <a:moveTo>
                  <a:pt x="0" y="0"/>
                </a:moveTo>
                <a:lnTo>
                  <a:pt x="10840691" y="0"/>
                </a:lnTo>
                <a:lnTo>
                  <a:pt x="10840691" y="6123468"/>
                </a:lnTo>
                <a:lnTo>
                  <a:pt x="0" y="6123468"/>
                </a:lnTo>
                <a:lnTo>
                  <a:pt x="0" y="0"/>
                </a:lnTo>
                <a:close/>
              </a:path>
            </a:pathLst>
          </a:custGeom>
          <a:blipFill>
            <a:blip r:embed="rId6"/>
            <a:stretch>
              <a:fillRect l="-3406"/>
            </a:stretch>
          </a:blipFill>
        </p:spPr>
        <p:txBody>
          <a:bodyPr/>
          <a:lstStyle/>
          <a:p>
            <a:endParaRPr lang="ar-EG"/>
          </a:p>
        </p:txBody>
      </p:sp>
      <p:sp>
        <p:nvSpPr>
          <p:cNvPr id="12" name="TextBox 12"/>
          <p:cNvSpPr txBox="1"/>
          <p:nvPr/>
        </p:nvSpPr>
        <p:spPr>
          <a:xfrm>
            <a:off x="3237337" y="575509"/>
            <a:ext cx="11092021" cy="973056"/>
          </a:xfrm>
          <a:prstGeom prst="rect">
            <a:avLst/>
          </a:prstGeom>
        </p:spPr>
        <p:txBody>
          <a:bodyPr lIns="0" tIns="0" rIns="0" bIns="0" rtlCol="0" anchor="t">
            <a:spAutoFit/>
          </a:bodyPr>
          <a:lstStyle/>
          <a:p>
            <a:pPr algn="ctr">
              <a:lnSpc>
                <a:spcPts val="7555"/>
              </a:lnSpc>
            </a:pPr>
            <a:r>
              <a:rPr lang="en-US" sz="6868" b="1">
                <a:solidFill>
                  <a:srgbClr val="344E41"/>
                </a:solidFill>
                <a:latin typeface="Roca One Bold"/>
                <a:ea typeface="Roca One Bold"/>
                <a:cs typeface="Roca One Bold"/>
                <a:sym typeface="Roca One Bold"/>
              </a:rPr>
              <a:t>Analyze Data by Power BI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60910"/>
            <a:ext cx="18288000"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111614" y="173955"/>
            <a:ext cx="1348584" cy="1321745"/>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ar-EG"/>
          </a:p>
        </p:txBody>
      </p:sp>
      <p:sp>
        <p:nvSpPr>
          <p:cNvPr id="9" name="Freeform 9"/>
          <p:cNvSpPr/>
          <p:nvPr/>
        </p:nvSpPr>
        <p:spPr>
          <a:xfrm rot="-5400000">
            <a:off x="16701219" y="133662"/>
            <a:ext cx="1321746" cy="1043784"/>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1" name="TextBox 11"/>
          <p:cNvSpPr txBox="1"/>
          <p:nvPr/>
        </p:nvSpPr>
        <p:spPr>
          <a:xfrm>
            <a:off x="3237337" y="575509"/>
            <a:ext cx="11092021" cy="973056"/>
          </a:xfrm>
          <a:prstGeom prst="rect">
            <a:avLst/>
          </a:prstGeom>
        </p:spPr>
        <p:txBody>
          <a:bodyPr lIns="0" tIns="0" rIns="0" bIns="0" rtlCol="0" anchor="t">
            <a:spAutoFit/>
          </a:bodyPr>
          <a:lstStyle/>
          <a:p>
            <a:pPr algn="ctr">
              <a:lnSpc>
                <a:spcPts val="7555"/>
              </a:lnSpc>
            </a:pPr>
            <a:r>
              <a:rPr lang="en-US" sz="6868" b="1" dirty="0">
                <a:solidFill>
                  <a:srgbClr val="344E41"/>
                </a:solidFill>
                <a:latin typeface="Roca One Bold"/>
                <a:ea typeface="Roca One Bold"/>
                <a:cs typeface="Roca One Bold"/>
                <a:sym typeface="Roca One Bold"/>
              </a:rPr>
              <a:t>Analyze Data by Power BI</a:t>
            </a:r>
          </a:p>
        </p:txBody>
      </p:sp>
      <p:pic>
        <p:nvPicPr>
          <p:cNvPr id="6" name="Picture 5">
            <a:extLst>
              <a:ext uri="{FF2B5EF4-FFF2-40B4-BE49-F238E27FC236}">
                <a16:creationId xmlns:a16="http://schemas.microsoft.com/office/drawing/2014/main" id="{7775E957-B260-4B29-8F00-26AF13B4E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6946" y="2417588"/>
            <a:ext cx="8353854" cy="6494295"/>
          </a:xfrm>
          <a:prstGeom prst="rect">
            <a:avLst/>
          </a:prstGeom>
        </p:spPr>
      </p:pic>
      <p:pic>
        <p:nvPicPr>
          <p:cNvPr id="7" name="Picture 6" descr="A close-up of a chart&#10;&#10;Description automatically generated">
            <a:extLst>
              <a:ext uri="{FF2B5EF4-FFF2-40B4-BE49-F238E27FC236}">
                <a16:creationId xmlns:a16="http://schemas.microsoft.com/office/drawing/2014/main" id="{89FD7552-A1F1-2826-F5E6-E55323C660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417589"/>
            <a:ext cx="8839200" cy="64942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71" y="9582296"/>
            <a:ext cx="18266229"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55881" y="122731"/>
            <a:ext cx="1581397" cy="1469846"/>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955910" y="159420"/>
            <a:ext cx="1257300" cy="1183921"/>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1" name="TextBox 11"/>
          <p:cNvSpPr txBox="1"/>
          <p:nvPr/>
        </p:nvSpPr>
        <p:spPr>
          <a:xfrm>
            <a:off x="3237337" y="575509"/>
            <a:ext cx="11092021" cy="973056"/>
          </a:xfrm>
          <a:prstGeom prst="rect">
            <a:avLst/>
          </a:prstGeom>
        </p:spPr>
        <p:txBody>
          <a:bodyPr lIns="0" tIns="0" rIns="0" bIns="0" rtlCol="0" anchor="t">
            <a:spAutoFit/>
          </a:bodyPr>
          <a:lstStyle/>
          <a:p>
            <a:pPr algn="ctr">
              <a:lnSpc>
                <a:spcPts val="7555"/>
              </a:lnSpc>
            </a:pPr>
            <a:r>
              <a:rPr lang="en-US" sz="6868" b="1">
                <a:solidFill>
                  <a:srgbClr val="344E41"/>
                </a:solidFill>
                <a:latin typeface="Roca One Bold"/>
                <a:ea typeface="Roca One Bold"/>
                <a:cs typeface="Roca One Bold"/>
                <a:sym typeface="Roca One Bold"/>
              </a:rPr>
              <a:t>Analyze Data by Power BI</a:t>
            </a:r>
          </a:p>
        </p:txBody>
      </p:sp>
      <p:pic>
        <p:nvPicPr>
          <p:cNvPr id="13" name="Picture 12">
            <a:extLst>
              <a:ext uri="{FF2B5EF4-FFF2-40B4-BE49-F238E27FC236}">
                <a16:creationId xmlns:a16="http://schemas.microsoft.com/office/drawing/2014/main" id="{8DA6C136-7E3B-4BCC-818A-C9F0020DC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00300"/>
            <a:ext cx="13106400" cy="66904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a:grpSpLocks noChangeAspect="1"/>
          </p:cNvGrpSpPr>
          <p:nvPr/>
        </p:nvGrpSpPr>
        <p:grpSpPr>
          <a:xfrm>
            <a:off x="10657990" y="2438591"/>
            <a:ext cx="7267910" cy="5835341"/>
            <a:chOff x="0" y="0"/>
            <a:chExt cx="7467600" cy="5995670"/>
          </a:xfrm>
        </p:grpSpPr>
        <p:sp>
          <p:nvSpPr>
            <p:cNvPr id="9" name="Freeform 9"/>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ar-EG"/>
            </a:p>
          </p:txBody>
        </p:sp>
        <p:sp>
          <p:nvSpPr>
            <p:cNvPr id="10" name="Freeform 10"/>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ar-EG"/>
            </a:p>
          </p:txBody>
        </p:sp>
        <p:sp>
          <p:nvSpPr>
            <p:cNvPr id="11" name="Freeform 11"/>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344E41"/>
            </a:solidFill>
          </p:spPr>
          <p:txBody>
            <a:bodyPr/>
            <a:lstStyle/>
            <a:p>
              <a:endParaRPr lang="ar-EG"/>
            </a:p>
          </p:txBody>
        </p:sp>
        <p:sp>
          <p:nvSpPr>
            <p:cNvPr id="12" name="Freeform 12"/>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solidFill>
              <a:srgbClr val="000000">
                <a:alpha val="0"/>
              </a:srgbClr>
            </a:solidFill>
            <a:ln w="12700">
              <a:solidFill>
                <a:srgbClr val="000000"/>
              </a:solidFill>
            </a:ln>
          </p:spPr>
          <p:txBody>
            <a:bodyPr/>
            <a:lstStyle/>
            <a:p>
              <a:endParaRPr lang="ar-EG"/>
            </a:p>
          </p:txBody>
        </p:sp>
      </p:grpSp>
      <p:sp>
        <p:nvSpPr>
          <p:cNvPr id="13" name="TextBox 13"/>
          <p:cNvSpPr txBox="1"/>
          <p:nvPr/>
        </p:nvSpPr>
        <p:spPr>
          <a:xfrm>
            <a:off x="3873102" y="713941"/>
            <a:ext cx="9751135" cy="738357"/>
          </a:xfrm>
          <a:prstGeom prst="rect">
            <a:avLst/>
          </a:prstGeom>
        </p:spPr>
        <p:txBody>
          <a:bodyPr lIns="0" tIns="0" rIns="0" bIns="0" rtlCol="0" anchor="t">
            <a:spAutoFit/>
          </a:bodyPr>
          <a:lstStyle/>
          <a:p>
            <a:pPr algn="l">
              <a:lnSpc>
                <a:spcPts val="5793"/>
              </a:lnSpc>
            </a:pPr>
            <a:r>
              <a:rPr lang="en-US" sz="5172" b="1">
                <a:solidFill>
                  <a:srgbClr val="344E41"/>
                </a:solidFill>
                <a:latin typeface="Roca One Bold"/>
                <a:ea typeface="Roca One Bold"/>
                <a:cs typeface="Roca One Bold"/>
                <a:sym typeface="Roca One Bold"/>
              </a:rPr>
              <a:t>Strategic Recommendations</a:t>
            </a:r>
          </a:p>
        </p:txBody>
      </p:sp>
      <p:sp>
        <p:nvSpPr>
          <p:cNvPr id="14" name="TextBox 14"/>
          <p:cNvSpPr txBox="1"/>
          <p:nvPr/>
        </p:nvSpPr>
        <p:spPr>
          <a:xfrm>
            <a:off x="1340038" y="2514667"/>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1-Enhance Bank Transfer Payment Option</a:t>
            </a:r>
          </a:p>
        </p:txBody>
      </p:sp>
      <p:sp>
        <p:nvSpPr>
          <p:cNvPr id="15" name="Freeform 15"/>
          <p:cNvSpPr/>
          <p:nvPr/>
        </p:nvSpPr>
        <p:spPr>
          <a:xfrm rot="-5400000">
            <a:off x="16954209" y="6961"/>
            <a:ext cx="1288729" cy="1211949"/>
          </a:xfrm>
          <a:custGeom>
            <a:avLst/>
            <a:gdLst/>
            <a:ahLst/>
            <a:cxnLst/>
            <a:rect l="l" t="t" r="r" b="b"/>
            <a:pathLst>
              <a:path w="1541504" h="1414330">
                <a:moveTo>
                  <a:pt x="0" y="0"/>
                </a:moveTo>
                <a:lnTo>
                  <a:pt x="1541504" y="0"/>
                </a:lnTo>
                <a:lnTo>
                  <a:pt x="1541504" y="1414330"/>
                </a:lnTo>
                <a:lnTo>
                  <a:pt x="0" y="1414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6" name="Freeform 16"/>
          <p:cNvSpPr/>
          <p:nvPr/>
        </p:nvSpPr>
        <p:spPr>
          <a:xfrm>
            <a:off x="0" y="60999"/>
            <a:ext cx="1668968" cy="1541504"/>
          </a:xfrm>
          <a:custGeom>
            <a:avLst/>
            <a:gdLst/>
            <a:ahLst/>
            <a:cxnLst/>
            <a:rect l="l" t="t" r="r" b="b"/>
            <a:pathLst>
              <a:path w="1963256" h="1950620">
                <a:moveTo>
                  <a:pt x="0" y="0"/>
                </a:moveTo>
                <a:lnTo>
                  <a:pt x="1963256" y="0"/>
                </a:lnTo>
                <a:lnTo>
                  <a:pt x="1963256" y="1950620"/>
                </a:lnTo>
                <a:lnTo>
                  <a:pt x="0" y="1950620"/>
                </a:lnTo>
                <a:lnTo>
                  <a:pt x="0" y="0"/>
                </a:lnTo>
                <a:close/>
              </a:path>
            </a:pathLst>
          </a:custGeom>
          <a:blipFill>
            <a:blip r:embed="rId4"/>
            <a:stretch>
              <a:fillRect l="-9518" t="-8218" r="-4723"/>
            </a:stretch>
          </a:blipFill>
        </p:spPr>
        <p:txBody>
          <a:bodyPr/>
          <a:lstStyle/>
          <a:p>
            <a:endParaRPr lang="en-US" dirty="0"/>
          </a:p>
        </p:txBody>
      </p:sp>
      <p:grpSp>
        <p:nvGrpSpPr>
          <p:cNvPr id="17" name="Group 17"/>
          <p:cNvGrpSpPr/>
          <p:nvPr/>
        </p:nvGrpSpPr>
        <p:grpSpPr>
          <a:xfrm>
            <a:off x="10949894" y="2754119"/>
            <a:ext cx="6684103" cy="3783414"/>
            <a:chOff x="0" y="0"/>
            <a:chExt cx="8912138" cy="5044552"/>
          </a:xfrm>
        </p:grpSpPr>
        <p:pic>
          <p:nvPicPr>
            <p:cNvPr id="18" name="Picture 18"/>
            <p:cNvPicPr>
              <a:picLocks noChangeAspect="1"/>
            </p:cNvPicPr>
            <p:nvPr/>
          </p:nvPicPr>
          <p:blipFill>
            <a:blip r:embed="rId5"/>
            <a:srcRect t="3220" b="3220"/>
            <a:stretch>
              <a:fillRect/>
            </a:stretch>
          </p:blipFill>
          <p:spPr>
            <a:xfrm>
              <a:off x="0" y="0"/>
              <a:ext cx="8912138" cy="5044552"/>
            </a:xfrm>
            <a:prstGeom prst="rect">
              <a:avLst/>
            </a:prstGeom>
          </p:spPr>
        </p:pic>
      </p:grpSp>
      <p:grpSp>
        <p:nvGrpSpPr>
          <p:cNvPr id="19" name="Group 19"/>
          <p:cNvGrpSpPr/>
          <p:nvPr/>
        </p:nvGrpSpPr>
        <p:grpSpPr>
          <a:xfrm>
            <a:off x="36939" y="9648820"/>
            <a:ext cx="19241661" cy="1596649"/>
            <a:chOff x="-1005144" y="-912139"/>
            <a:chExt cx="17550677" cy="1521739"/>
          </a:xfrm>
        </p:grpSpPr>
        <p:sp>
          <p:nvSpPr>
            <p:cNvPr id="20" name="Freeform 20"/>
            <p:cNvSpPr/>
            <p:nvPr/>
          </p:nvSpPr>
          <p:spPr>
            <a:xfrm>
              <a:off x="-1005144" y="-912139"/>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21" name="TextBox 21"/>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25" name="TextBox 25"/>
          <p:cNvSpPr txBox="1"/>
          <p:nvPr/>
        </p:nvSpPr>
        <p:spPr>
          <a:xfrm>
            <a:off x="1328876" y="3458377"/>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2-Optimize Standard Shipping</a:t>
            </a:r>
          </a:p>
        </p:txBody>
      </p:sp>
      <p:sp>
        <p:nvSpPr>
          <p:cNvPr id="26" name="TextBox 26"/>
          <p:cNvSpPr txBox="1"/>
          <p:nvPr/>
        </p:nvSpPr>
        <p:spPr>
          <a:xfrm>
            <a:off x="1340038" y="4346770"/>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3-Focus on the Consumer Segment</a:t>
            </a:r>
          </a:p>
        </p:txBody>
      </p:sp>
      <p:sp>
        <p:nvSpPr>
          <p:cNvPr id="27" name="TextBox 27"/>
          <p:cNvSpPr txBox="1"/>
          <p:nvPr/>
        </p:nvSpPr>
        <p:spPr>
          <a:xfrm>
            <a:off x="1328876" y="5346607"/>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4-Reduce Delivery Delay Risk</a:t>
            </a:r>
          </a:p>
        </p:txBody>
      </p:sp>
      <p:sp>
        <p:nvSpPr>
          <p:cNvPr id="28" name="TextBox 28"/>
          <p:cNvSpPr txBox="1"/>
          <p:nvPr/>
        </p:nvSpPr>
        <p:spPr>
          <a:xfrm>
            <a:off x="1340038" y="6470858"/>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5-Expand Fraud Prevention Strategies</a:t>
            </a:r>
          </a:p>
        </p:txBody>
      </p:sp>
      <p:sp>
        <p:nvSpPr>
          <p:cNvPr id="29" name="TextBox 29"/>
          <p:cNvSpPr txBox="1"/>
          <p:nvPr/>
        </p:nvSpPr>
        <p:spPr>
          <a:xfrm>
            <a:off x="1351201" y="7595108"/>
            <a:ext cx="8164150" cy="531436"/>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Roca One Bold"/>
                <a:ea typeface="Roca One Bold"/>
                <a:cs typeface="Roca One Bold"/>
                <a:sym typeface="Roca One Bold"/>
              </a:rPr>
              <a:t>6- Improve Shipping Performance by Mode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777466" y="3853"/>
            <a:ext cx="1371600" cy="1398529"/>
          </a:xfrm>
          <a:custGeom>
            <a:avLst/>
            <a:gdLst/>
            <a:ahLst/>
            <a:cxnLst/>
            <a:rect l="l" t="t" r="r" b="b"/>
            <a:pathLst>
              <a:path w="1599083" h="1467158">
                <a:moveTo>
                  <a:pt x="0" y="0"/>
                </a:moveTo>
                <a:lnTo>
                  <a:pt x="1599083" y="0"/>
                </a:lnTo>
                <a:lnTo>
                  <a:pt x="1599083" y="1467159"/>
                </a:lnTo>
                <a:lnTo>
                  <a:pt x="0" y="1467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3" name="Freeform 3"/>
          <p:cNvSpPr/>
          <p:nvPr/>
        </p:nvSpPr>
        <p:spPr>
          <a:xfrm>
            <a:off x="35410" y="72069"/>
            <a:ext cx="1869586" cy="1336080"/>
          </a:xfrm>
          <a:custGeom>
            <a:avLst/>
            <a:gdLst/>
            <a:ahLst/>
            <a:cxnLst/>
            <a:rect l="l" t="t" r="r" b="b"/>
            <a:pathLst>
              <a:path w="2139026" h="2108102">
                <a:moveTo>
                  <a:pt x="0" y="0"/>
                </a:moveTo>
                <a:lnTo>
                  <a:pt x="2139026" y="0"/>
                </a:lnTo>
                <a:lnTo>
                  <a:pt x="2139026" y="2108102"/>
                </a:lnTo>
                <a:lnTo>
                  <a:pt x="0" y="2108102"/>
                </a:lnTo>
                <a:lnTo>
                  <a:pt x="0" y="0"/>
                </a:lnTo>
                <a:close/>
              </a:path>
            </a:pathLst>
          </a:custGeom>
          <a:blipFill>
            <a:blip r:embed="rId6"/>
            <a:stretch>
              <a:fillRect l="-9248" t="-9930" r="-12823" b="-6646"/>
            </a:stretch>
          </a:blipFill>
        </p:spPr>
        <p:txBody>
          <a:bodyPr/>
          <a:lstStyle/>
          <a:p>
            <a:endParaRPr lang="ar-EG"/>
          </a:p>
        </p:txBody>
      </p:sp>
      <p:sp>
        <p:nvSpPr>
          <p:cNvPr id="5" name="TextBox 5"/>
          <p:cNvSpPr txBox="1"/>
          <p:nvPr/>
        </p:nvSpPr>
        <p:spPr>
          <a:xfrm>
            <a:off x="3986784" y="205124"/>
            <a:ext cx="10238223" cy="1371600"/>
          </a:xfrm>
          <a:prstGeom prst="rect">
            <a:avLst/>
          </a:prstGeom>
        </p:spPr>
        <p:txBody>
          <a:bodyPr lIns="0" tIns="0" rIns="0" bIns="0" rtlCol="0" anchor="t">
            <a:spAutoFit/>
          </a:bodyPr>
          <a:lstStyle/>
          <a:p>
            <a:pPr algn="ctr">
              <a:lnSpc>
                <a:spcPts val="10800"/>
              </a:lnSpc>
            </a:pPr>
            <a:r>
              <a:rPr lang="en-US" sz="8000" b="1" dirty="0">
                <a:solidFill>
                  <a:srgbClr val="344E41"/>
                </a:solidFill>
                <a:latin typeface="Roca One" panose="020B0604020202020204" charset="0"/>
                <a:ea typeface="Poppins Bold"/>
                <a:cs typeface="Poppins Bold"/>
                <a:sym typeface="Poppins Bold"/>
              </a:rPr>
              <a:t>Related Video</a:t>
            </a:r>
          </a:p>
        </p:txBody>
      </p:sp>
      <p:grpSp>
        <p:nvGrpSpPr>
          <p:cNvPr id="6" name="Group 35">
            <a:extLst>
              <a:ext uri="{FF2B5EF4-FFF2-40B4-BE49-F238E27FC236}">
                <a16:creationId xmlns:a16="http://schemas.microsoft.com/office/drawing/2014/main" id="{16BA6A57-C5B4-4214-B66F-2FEF43710CAC}"/>
              </a:ext>
            </a:extLst>
          </p:cNvPr>
          <p:cNvGrpSpPr/>
          <p:nvPr/>
        </p:nvGrpSpPr>
        <p:grpSpPr>
          <a:xfrm>
            <a:off x="35410" y="9621482"/>
            <a:ext cx="18252590" cy="665518"/>
            <a:chOff x="0" y="0"/>
            <a:chExt cx="16647133" cy="609600"/>
          </a:xfrm>
        </p:grpSpPr>
        <p:sp>
          <p:nvSpPr>
            <p:cNvPr id="7" name="Freeform 36">
              <a:extLst>
                <a:ext uri="{FF2B5EF4-FFF2-40B4-BE49-F238E27FC236}">
                  <a16:creationId xmlns:a16="http://schemas.microsoft.com/office/drawing/2014/main" id="{E076C5FD-1E82-46E1-B8EC-AAE81E5C16E8}"/>
                </a:ext>
              </a:extLst>
            </p:cNvPr>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8" name="TextBox 37">
              <a:extLst>
                <a:ext uri="{FF2B5EF4-FFF2-40B4-BE49-F238E27FC236}">
                  <a16:creationId xmlns:a16="http://schemas.microsoft.com/office/drawing/2014/main" id="{80E2116C-2ADB-4A14-912E-32BCCA75A7E9}"/>
                </a:ext>
              </a:extLst>
            </p:cNvPr>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pic>
        <p:nvPicPr>
          <p:cNvPr id="9" name="Supply Chain">
            <a:hlinkClick r:id="" action="ppaction://media"/>
            <a:extLst>
              <a:ext uri="{FF2B5EF4-FFF2-40B4-BE49-F238E27FC236}">
                <a16:creationId xmlns:a16="http://schemas.microsoft.com/office/drawing/2014/main" id="{C7797BE0-D96C-45AF-92B0-A0A0E31F72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09800" y="1790700"/>
            <a:ext cx="13335000" cy="670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842104" y="91645"/>
            <a:ext cx="1276155" cy="1204238"/>
          </a:xfrm>
          <a:custGeom>
            <a:avLst/>
            <a:gdLst/>
            <a:ahLst/>
            <a:cxnLst/>
            <a:rect l="l" t="t" r="r" b="b"/>
            <a:pathLst>
              <a:path w="1599083" h="1467158">
                <a:moveTo>
                  <a:pt x="0" y="0"/>
                </a:moveTo>
                <a:lnTo>
                  <a:pt x="1599083" y="0"/>
                </a:lnTo>
                <a:lnTo>
                  <a:pt x="1599083" y="1467159"/>
                </a:lnTo>
                <a:lnTo>
                  <a:pt x="0" y="1467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11614" y="55687"/>
            <a:ext cx="1778312" cy="1582613"/>
          </a:xfrm>
          <a:custGeom>
            <a:avLst/>
            <a:gdLst/>
            <a:ahLst/>
            <a:cxnLst/>
            <a:rect l="l" t="t" r="r" b="b"/>
            <a:pathLst>
              <a:path w="2165540" h="2138684">
                <a:moveTo>
                  <a:pt x="0" y="0"/>
                </a:moveTo>
                <a:lnTo>
                  <a:pt x="2165540" y="0"/>
                </a:lnTo>
                <a:lnTo>
                  <a:pt x="2165540" y="2138684"/>
                </a:lnTo>
                <a:lnTo>
                  <a:pt x="0" y="2138684"/>
                </a:lnTo>
                <a:lnTo>
                  <a:pt x="0" y="0"/>
                </a:lnTo>
                <a:close/>
              </a:path>
            </a:pathLst>
          </a:custGeom>
          <a:blipFill>
            <a:blip r:embed="rId4"/>
            <a:stretch>
              <a:fillRect l="-10117" t="-8170" r="-10702" b="-6970"/>
            </a:stretch>
          </a:blipFill>
        </p:spPr>
        <p:txBody>
          <a:bodyPr/>
          <a:lstStyle/>
          <a:p>
            <a:endParaRPr lang="en-US" dirty="0"/>
          </a:p>
        </p:txBody>
      </p:sp>
      <p:grpSp>
        <p:nvGrpSpPr>
          <p:cNvPr id="4" name="Group 4"/>
          <p:cNvGrpSpPr/>
          <p:nvPr/>
        </p:nvGrpSpPr>
        <p:grpSpPr>
          <a:xfrm>
            <a:off x="12233544" y="2744209"/>
            <a:ext cx="4850222" cy="1882183"/>
            <a:chOff x="0" y="0"/>
            <a:chExt cx="1047258" cy="406400"/>
          </a:xfrm>
        </p:grpSpPr>
        <p:sp>
          <p:nvSpPr>
            <p:cNvPr id="5" name="Freeform 5"/>
            <p:cNvSpPr/>
            <p:nvPr/>
          </p:nvSpPr>
          <p:spPr>
            <a:xfrm>
              <a:off x="0" y="0"/>
              <a:ext cx="1047257" cy="406400"/>
            </a:xfrm>
            <a:custGeom>
              <a:avLst/>
              <a:gdLst/>
              <a:ahLst/>
              <a:cxnLst/>
              <a:rect l="l" t="t" r="r" b="b"/>
              <a:pathLst>
                <a:path w="1047257" h="406400">
                  <a:moveTo>
                    <a:pt x="844057" y="0"/>
                  </a:moveTo>
                  <a:cubicBezTo>
                    <a:pt x="956282" y="0"/>
                    <a:pt x="1047257" y="90976"/>
                    <a:pt x="1047257" y="203200"/>
                  </a:cubicBezTo>
                  <a:cubicBezTo>
                    <a:pt x="1047257" y="315424"/>
                    <a:pt x="956282" y="406400"/>
                    <a:pt x="844057" y="406400"/>
                  </a:cubicBezTo>
                  <a:lnTo>
                    <a:pt x="203200" y="406400"/>
                  </a:lnTo>
                  <a:cubicBezTo>
                    <a:pt x="90976" y="406400"/>
                    <a:pt x="0" y="315424"/>
                    <a:pt x="0" y="203200"/>
                  </a:cubicBezTo>
                  <a:cubicBezTo>
                    <a:pt x="0" y="90976"/>
                    <a:pt x="90976" y="0"/>
                    <a:pt x="203200" y="0"/>
                  </a:cubicBezTo>
                  <a:close/>
                </a:path>
              </a:pathLst>
            </a:custGeom>
            <a:solidFill>
              <a:srgbClr val="E9E9E9"/>
            </a:solidFill>
            <a:ln cap="sq">
              <a:noFill/>
              <a:prstDash val="solid"/>
              <a:miter/>
            </a:ln>
          </p:spPr>
          <p:txBody>
            <a:bodyPr/>
            <a:lstStyle/>
            <a:p>
              <a:endParaRPr lang="ar-EG"/>
            </a:p>
          </p:txBody>
        </p:sp>
        <p:sp>
          <p:nvSpPr>
            <p:cNvPr id="6" name="TextBox 6"/>
            <p:cNvSpPr txBox="1"/>
            <p:nvPr/>
          </p:nvSpPr>
          <p:spPr>
            <a:xfrm>
              <a:off x="0" y="-47625"/>
              <a:ext cx="1047258" cy="454025"/>
            </a:xfrm>
            <a:prstGeom prst="rect">
              <a:avLst/>
            </a:prstGeom>
          </p:spPr>
          <p:txBody>
            <a:bodyPr lIns="50800" tIns="50800" rIns="50800" bIns="50800" rtlCol="0" anchor="ctr"/>
            <a:lstStyle/>
            <a:p>
              <a:pPr marL="0" lvl="0" indent="0" algn="ctr">
                <a:lnSpc>
                  <a:spcPts val="3251"/>
                </a:lnSpc>
                <a:spcBef>
                  <a:spcPct val="0"/>
                </a:spcBef>
              </a:pPr>
              <a:endParaRPr/>
            </a:p>
          </p:txBody>
        </p:sp>
      </p:grpSp>
      <p:grpSp>
        <p:nvGrpSpPr>
          <p:cNvPr id="7" name="Group 7"/>
          <p:cNvGrpSpPr/>
          <p:nvPr/>
        </p:nvGrpSpPr>
        <p:grpSpPr>
          <a:xfrm>
            <a:off x="12418464" y="3264496"/>
            <a:ext cx="4480381" cy="841609"/>
            <a:chOff x="0" y="0"/>
            <a:chExt cx="1180018" cy="221658"/>
          </a:xfrm>
        </p:grpSpPr>
        <p:sp>
          <p:nvSpPr>
            <p:cNvPr id="8" name="Freeform 8"/>
            <p:cNvSpPr/>
            <p:nvPr/>
          </p:nvSpPr>
          <p:spPr>
            <a:xfrm>
              <a:off x="0" y="0"/>
              <a:ext cx="1180018" cy="221658"/>
            </a:xfrm>
            <a:custGeom>
              <a:avLst/>
              <a:gdLst/>
              <a:ahLst/>
              <a:cxnLst/>
              <a:rect l="l" t="t" r="r" b="b"/>
              <a:pathLst>
                <a:path w="1180018" h="221658">
                  <a:moveTo>
                    <a:pt x="0" y="0"/>
                  </a:moveTo>
                  <a:lnTo>
                    <a:pt x="1180018" y="0"/>
                  </a:lnTo>
                  <a:lnTo>
                    <a:pt x="1180018" y="221658"/>
                  </a:lnTo>
                  <a:lnTo>
                    <a:pt x="0" y="221658"/>
                  </a:lnTo>
                  <a:close/>
                </a:path>
              </a:pathLst>
            </a:custGeom>
            <a:solidFill>
              <a:srgbClr val="E9ECED"/>
            </a:solidFill>
          </p:spPr>
          <p:txBody>
            <a:bodyPr/>
            <a:lstStyle/>
            <a:p>
              <a:endParaRPr lang="ar-EG"/>
            </a:p>
          </p:txBody>
        </p:sp>
        <p:sp>
          <p:nvSpPr>
            <p:cNvPr id="9" name="TextBox 9"/>
            <p:cNvSpPr txBox="1"/>
            <p:nvPr/>
          </p:nvSpPr>
          <p:spPr>
            <a:xfrm>
              <a:off x="0" y="-66675"/>
              <a:ext cx="1180018" cy="288333"/>
            </a:xfrm>
            <a:prstGeom prst="rect">
              <a:avLst/>
            </a:prstGeom>
          </p:spPr>
          <p:txBody>
            <a:bodyPr lIns="50800" tIns="50800" rIns="50800" bIns="50800" rtlCol="0" anchor="ctr"/>
            <a:lstStyle/>
            <a:p>
              <a:pPr algn="ctr">
                <a:lnSpc>
                  <a:spcPts val="4931"/>
                </a:lnSpc>
              </a:pPr>
              <a:r>
                <a:rPr lang="en-US" sz="3522" b="1">
                  <a:solidFill>
                    <a:srgbClr val="000000"/>
                  </a:solidFill>
                  <a:latin typeface="Roca One Bold"/>
                  <a:ea typeface="Roca One Bold"/>
                  <a:cs typeface="Roca One Bold"/>
                  <a:sym typeface="Roca One Bold"/>
                </a:rPr>
                <a:t>Mohamed Abdelaal</a:t>
              </a:r>
            </a:p>
          </p:txBody>
        </p:sp>
      </p:grpSp>
      <p:grpSp>
        <p:nvGrpSpPr>
          <p:cNvPr id="10" name="Group 10"/>
          <p:cNvGrpSpPr/>
          <p:nvPr/>
        </p:nvGrpSpPr>
        <p:grpSpPr>
          <a:xfrm>
            <a:off x="11161640" y="6687401"/>
            <a:ext cx="5186908" cy="1882183"/>
            <a:chOff x="0" y="0"/>
            <a:chExt cx="1119955" cy="406400"/>
          </a:xfrm>
        </p:grpSpPr>
        <p:sp>
          <p:nvSpPr>
            <p:cNvPr id="11" name="Freeform 11"/>
            <p:cNvSpPr/>
            <p:nvPr/>
          </p:nvSpPr>
          <p:spPr>
            <a:xfrm>
              <a:off x="0" y="0"/>
              <a:ext cx="1119955" cy="406400"/>
            </a:xfrm>
            <a:custGeom>
              <a:avLst/>
              <a:gdLst/>
              <a:ahLst/>
              <a:cxnLst/>
              <a:rect l="l" t="t" r="r" b="b"/>
              <a:pathLst>
                <a:path w="1119955" h="406400">
                  <a:moveTo>
                    <a:pt x="916755" y="0"/>
                  </a:moveTo>
                  <a:cubicBezTo>
                    <a:pt x="1028979" y="0"/>
                    <a:pt x="1119955" y="90976"/>
                    <a:pt x="1119955" y="203200"/>
                  </a:cubicBezTo>
                  <a:cubicBezTo>
                    <a:pt x="1119955" y="315424"/>
                    <a:pt x="1028979" y="406400"/>
                    <a:pt x="916755" y="406400"/>
                  </a:cubicBezTo>
                  <a:lnTo>
                    <a:pt x="203200" y="406400"/>
                  </a:lnTo>
                  <a:cubicBezTo>
                    <a:pt x="90976" y="406400"/>
                    <a:pt x="0" y="315424"/>
                    <a:pt x="0" y="203200"/>
                  </a:cubicBezTo>
                  <a:cubicBezTo>
                    <a:pt x="0" y="90976"/>
                    <a:pt x="90976" y="0"/>
                    <a:pt x="203200" y="0"/>
                  </a:cubicBezTo>
                  <a:close/>
                </a:path>
              </a:pathLst>
            </a:custGeom>
            <a:solidFill>
              <a:srgbClr val="E9ECED"/>
            </a:solidFill>
          </p:spPr>
          <p:txBody>
            <a:bodyPr/>
            <a:lstStyle/>
            <a:p>
              <a:endParaRPr lang="ar-EG"/>
            </a:p>
          </p:txBody>
        </p:sp>
        <p:sp>
          <p:nvSpPr>
            <p:cNvPr id="12" name="TextBox 12"/>
            <p:cNvSpPr txBox="1"/>
            <p:nvPr/>
          </p:nvSpPr>
          <p:spPr>
            <a:xfrm>
              <a:off x="0" y="-47625"/>
              <a:ext cx="1119955" cy="454025"/>
            </a:xfrm>
            <a:prstGeom prst="rect">
              <a:avLst/>
            </a:prstGeom>
          </p:spPr>
          <p:txBody>
            <a:bodyPr lIns="50800" tIns="50800" rIns="50800" bIns="50800" rtlCol="0" anchor="ctr"/>
            <a:lstStyle/>
            <a:p>
              <a:pPr algn="ctr">
                <a:lnSpc>
                  <a:spcPts val="4371"/>
                </a:lnSpc>
              </a:pPr>
              <a:endParaRPr/>
            </a:p>
          </p:txBody>
        </p:sp>
      </p:grpSp>
      <p:grpSp>
        <p:nvGrpSpPr>
          <p:cNvPr id="13" name="Group 13"/>
          <p:cNvGrpSpPr/>
          <p:nvPr/>
        </p:nvGrpSpPr>
        <p:grpSpPr>
          <a:xfrm>
            <a:off x="11632692" y="7246613"/>
            <a:ext cx="3990454" cy="841609"/>
            <a:chOff x="0" y="0"/>
            <a:chExt cx="1050984" cy="221658"/>
          </a:xfrm>
        </p:grpSpPr>
        <p:sp>
          <p:nvSpPr>
            <p:cNvPr id="14" name="Freeform 14"/>
            <p:cNvSpPr/>
            <p:nvPr/>
          </p:nvSpPr>
          <p:spPr>
            <a:xfrm>
              <a:off x="0" y="0"/>
              <a:ext cx="1050984" cy="221658"/>
            </a:xfrm>
            <a:custGeom>
              <a:avLst/>
              <a:gdLst/>
              <a:ahLst/>
              <a:cxnLst/>
              <a:rect l="l" t="t" r="r" b="b"/>
              <a:pathLst>
                <a:path w="1050984" h="221658">
                  <a:moveTo>
                    <a:pt x="0" y="0"/>
                  </a:moveTo>
                  <a:lnTo>
                    <a:pt x="1050984" y="0"/>
                  </a:lnTo>
                  <a:lnTo>
                    <a:pt x="1050984" y="221658"/>
                  </a:lnTo>
                  <a:lnTo>
                    <a:pt x="0" y="221658"/>
                  </a:lnTo>
                  <a:close/>
                </a:path>
              </a:pathLst>
            </a:custGeom>
            <a:solidFill>
              <a:srgbClr val="E9ECED"/>
            </a:solidFill>
            <a:ln cap="sq">
              <a:noFill/>
              <a:prstDash val="solid"/>
              <a:miter/>
            </a:ln>
          </p:spPr>
          <p:txBody>
            <a:bodyPr/>
            <a:lstStyle/>
            <a:p>
              <a:endParaRPr lang="ar-EG"/>
            </a:p>
          </p:txBody>
        </p:sp>
        <p:sp>
          <p:nvSpPr>
            <p:cNvPr id="15" name="TextBox 15"/>
            <p:cNvSpPr txBox="1"/>
            <p:nvPr/>
          </p:nvSpPr>
          <p:spPr>
            <a:xfrm>
              <a:off x="0" y="-66675"/>
              <a:ext cx="1050984" cy="288333"/>
            </a:xfrm>
            <a:prstGeom prst="rect">
              <a:avLst/>
            </a:prstGeom>
          </p:spPr>
          <p:txBody>
            <a:bodyPr lIns="50800" tIns="50800" rIns="50800" bIns="50800" rtlCol="0" anchor="ctr"/>
            <a:lstStyle/>
            <a:p>
              <a:pPr marL="0" lvl="0" indent="0" algn="ctr">
                <a:lnSpc>
                  <a:spcPts val="4931"/>
                </a:lnSpc>
                <a:spcBef>
                  <a:spcPct val="0"/>
                </a:spcBef>
              </a:pPr>
              <a:r>
                <a:rPr lang="en-US" sz="3522" b="1">
                  <a:solidFill>
                    <a:srgbClr val="000000"/>
                  </a:solidFill>
                  <a:latin typeface="Roca One Bold"/>
                  <a:ea typeface="Roca One Bold"/>
                  <a:cs typeface="Roca One Bold"/>
                  <a:sym typeface="Roca One Bold"/>
                </a:rPr>
                <a:t>Asmaa Ahmed</a:t>
              </a:r>
            </a:p>
          </p:txBody>
        </p:sp>
      </p:grpSp>
      <p:grpSp>
        <p:nvGrpSpPr>
          <p:cNvPr id="16" name="Group 16"/>
          <p:cNvGrpSpPr/>
          <p:nvPr/>
        </p:nvGrpSpPr>
        <p:grpSpPr>
          <a:xfrm>
            <a:off x="2561260" y="6994464"/>
            <a:ext cx="6211428" cy="1827269"/>
            <a:chOff x="0" y="0"/>
            <a:chExt cx="1381474" cy="406400"/>
          </a:xfrm>
        </p:grpSpPr>
        <p:sp>
          <p:nvSpPr>
            <p:cNvPr id="17" name="Freeform 17"/>
            <p:cNvSpPr/>
            <p:nvPr/>
          </p:nvSpPr>
          <p:spPr>
            <a:xfrm>
              <a:off x="0" y="0"/>
              <a:ext cx="1381474" cy="406400"/>
            </a:xfrm>
            <a:custGeom>
              <a:avLst/>
              <a:gdLst/>
              <a:ahLst/>
              <a:cxnLst/>
              <a:rect l="l" t="t" r="r" b="b"/>
              <a:pathLst>
                <a:path w="1381474" h="406400">
                  <a:moveTo>
                    <a:pt x="1178274" y="0"/>
                  </a:moveTo>
                  <a:cubicBezTo>
                    <a:pt x="1290498" y="0"/>
                    <a:pt x="1381474" y="90976"/>
                    <a:pt x="1381474" y="203200"/>
                  </a:cubicBezTo>
                  <a:cubicBezTo>
                    <a:pt x="1381474" y="315424"/>
                    <a:pt x="1290498" y="406400"/>
                    <a:pt x="1178274" y="406400"/>
                  </a:cubicBezTo>
                  <a:lnTo>
                    <a:pt x="203200" y="406400"/>
                  </a:lnTo>
                  <a:cubicBezTo>
                    <a:pt x="90976" y="406400"/>
                    <a:pt x="0" y="315424"/>
                    <a:pt x="0" y="203200"/>
                  </a:cubicBezTo>
                  <a:cubicBezTo>
                    <a:pt x="0" y="90976"/>
                    <a:pt x="90976" y="0"/>
                    <a:pt x="203200" y="0"/>
                  </a:cubicBezTo>
                  <a:close/>
                </a:path>
              </a:pathLst>
            </a:custGeom>
            <a:solidFill>
              <a:srgbClr val="E9ECED"/>
            </a:solidFill>
          </p:spPr>
          <p:txBody>
            <a:bodyPr/>
            <a:lstStyle/>
            <a:p>
              <a:endParaRPr lang="ar-EG"/>
            </a:p>
          </p:txBody>
        </p:sp>
        <p:sp>
          <p:nvSpPr>
            <p:cNvPr id="18" name="TextBox 18"/>
            <p:cNvSpPr txBox="1"/>
            <p:nvPr/>
          </p:nvSpPr>
          <p:spPr>
            <a:xfrm>
              <a:off x="0" y="-47625"/>
              <a:ext cx="1381474" cy="454025"/>
            </a:xfrm>
            <a:prstGeom prst="rect">
              <a:avLst/>
            </a:prstGeom>
          </p:spPr>
          <p:txBody>
            <a:bodyPr lIns="50800" tIns="50800" rIns="50800" bIns="50800" rtlCol="0" anchor="ctr"/>
            <a:lstStyle/>
            <a:p>
              <a:pPr algn="ctr">
                <a:lnSpc>
                  <a:spcPts val="3251"/>
                </a:lnSpc>
              </a:pPr>
              <a:endParaRPr/>
            </a:p>
          </p:txBody>
        </p:sp>
      </p:grpSp>
      <p:grpSp>
        <p:nvGrpSpPr>
          <p:cNvPr id="19" name="Group 19"/>
          <p:cNvGrpSpPr/>
          <p:nvPr/>
        </p:nvGrpSpPr>
        <p:grpSpPr>
          <a:xfrm>
            <a:off x="3305397" y="7246613"/>
            <a:ext cx="4659334" cy="1322971"/>
            <a:chOff x="0" y="0"/>
            <a:chExt cx="1227150" cy="348437"/>
          </a:xfrm>
        </p:grpSpPr>
        <p:sp>
          <p:nvSpPr>
            <p:cNvPr id="20" name="Freeform 20"/>
            <p:cNvSpPr/>
            <p:nvPr/>
          </p:nvSpPr>
          <p:spPr>
            <a:xfrm>
              <a:off x="0" y="0"/>
              <a:ext cx="1227150" cy="348437"/>
            </a:xfrm>
            <a:custGeom>
              <a:avLst/>
              <a:gdLst/>
              <a:ahLst/>
              <a:cxnLst/>
              <a:rect l="l" t="t" r="r" b="b"/>
              <a:pathLst>
                <a:path w="1227150" h="348437">
                  <a:moveTo>
                    <a:pt x="0" y="0"/>
                  </a:moveTo>
                  <a:lnTo>
                    <a:pt x="1227150" y="0"/>
                  </a:lnTo>
                  <a:lnTo>
                    <a:pt x="1227150" y="348437"/>
                  </a:lnTo>
                  <a:lnTo>
                    <a:pt x="0" y="348437"/>
                  </a:lnTo>
                  <a:close/>
                </a:path>
              </a:pathLst>
            </a:custGeom>
            <a:solidFill>
              <a:srgbClr val="E9ECED"/>
            </a:solidFill>
            <a:ln cap="sq">
              <a:noFill/>
              <a:prstDash val="solid"/>
              <a:miter/>
            </a:ln>
          </p:spPr>
          <p:txBody>
            <a:bodyPr/>
            <a:lstStyle/>
            <a:p>
              <a:endParaRPr lang="ar-EG"/>
            </a:p>
          </p:txBody>
        </p:sp>
        <p:sp>
          <p:nvSpPr>
            <p:cNvPr id="21" name="TextBox 21"/>
            <p:cNvSpPr txBox="1"/>
            <p:nvPr/>
          </p:nvSpPr>
          <p:spPr>
            <a:xfrm>
              <a:off x="0" y="-66675"/>
              <a:ext cx="1227150" cy="415112"/>
            </a:xfrm>
            <a:prstGeom prst="rect">
              <a:avLst/>
            </a:prstGeom>
          </p:spPr>
          <p:txBody>
            <a:bodyPr lIns="50800" tIns="50800" rIns="50800" bIns="50800" rtlCol="0" anchor="ctr"/>
            <a:lstStyle/>
            <a:p>
              <a:pPr marL="0" lvl="0" indent="0" algn="ctr">
                <a:lnSpc>
                  <a:spcPts val="4931"/>
                </a:lnSpc>
                <a:spcBef>
                  <a:spcPct val="0"/>
                </a:spcBef>
              </a:pPr>
              <a:r>
                <a:rPr lang="en-US" sz="3522" b="1">
                  <a:solidFill>
                    <a:srgbClr val="000000"/>
                  </a:solidFill>
                  <a:latin typeface="Roca One Bold"/>
                  <a:ea typeface="Roca One Bold"/>
                  <a:cs typeface="Roca One Bold"/>
                  <a:sym typeface="Roca One Bold"/>
                </a:rPr>
                <a:t>Mohamed Ragheb</a:t>
              </a:r>
            </a:p>
          </p:txBody>
        </p:sp>
      </p:grpSp>
      <p:grpSp>
        <p:nvGrpSpPr>
          <p:cNvPr id="22" name="Group 22"/>
          <p:cNvGrpSpPr/>
          <p:nvPr/>
        </p:nvGrpSpPr>
        <p:grpSpPr>
          <a:xfrm>
            <a:off x="1508034" y="2744209"/>
            <a:ext cx="4480381" cy="1882183"/>
            <a:chOff x="0" y="0"/>
            <a:chExt cx="967402" cy="406400"/>
          </a:xfrm>
        </p:grpSpPr>
        <p:sp>
          <p:nvSpPr>
            <p:cNvPr id="23" name="Freeform 23"/>
            <p:cNvSpPr/>
            <p:nvPr/>
          </p:nvSpPr>
          <p:spPr>
            <a:xfrm>
              <a:off x="0" y="0"/>
              <a:ext cx="967402" cy="406400"/>
            </a:xfrm>
            <a:custGeom>
              <a:avLst/>
              <a:gdLst/>
              <a:ahLst/>
              <a:cxnLst/>
              <a:rect l="l" t="t" r="r" b="b"/>
              <a:pathLst>
                <a:path w="967402" h="406400">
                  <a:moveTo>
                    <a:pt x="764202" y="0"/>
                  </a:moveTo>
                  <a:cubicBezTo>
                    <a:pt x="876426" y="0"/>
                    <a:pt x="967402" y="90976"/>
                    <a:pt x="967402" y="203200"/>
                  </a:cubicBezTo>
                  <a:cubicBezTo>
                    <a:pt x="967402" y="315424"/>
                    <a:pt x="876426" y="406400"/>
                    <a:pt x="764202" y="406400"/>
                  </a:cubicBezTo>
                  <a:lnTo>
                    <a:pt x="203200" y="406400"/>
                  </a:lnTo>
                  <a:cubicBezTo>
                    <a:pt x="90976" y="406400"/>
                    <a:pt x="0" y="315424"/>
                    <a:pt x="0" y="203200"/>
                  </a:cubicBezTo>
                  <a:cubicBezTo>
                    <a:pt x="0" y="90976"/>
                    <a:pt x="90976" y="0"/>
                    <a:pt x="203200" y="0"/>
                  </a:cubicBezTo>
                  <a:close/>
                </a:path>
              </a:pathLst>
            </a:custGeom>
            <a:solidFill>
              <a:srgbClr val="E9ECED"/>
            </a:solidFill>
          </p:spPr>
          <p:txBody>
            <a:bodyPr/>
            <a:lstStyle/>
            <a:p>
              <a:endParaRPr lang="ar-EG"/>
            </a:p>
          </p:txBody>
        </p:sp>
        <p:sp>
          <p:nvSpPr>
            <p:cNvPr id="24" name="TextBox 24"/>
            <p:cNvSpPr txBox="1"/>
            <p:nvPr/>
          </p:nvSpPr>
          <p:spPr>
            <a:xfrm>
              <a:off x="0" y="-47625"/>
              <a:ext cx="967402" cy="454025"/>
            </a:xfrm>
            <a:prstGeom prst="rect">
              <a:avLst/>
            </a:prstGeom>
          </p:spPr>
          <p:txBody>
            <a:bodyPr lIns="50800" tIns="50800" rIns="50800" bIns="50800" rtlCol="0" anchor="ctr"/>
            <a:lstStyle/>
            <a:p>
              <a:pPr algn="ctr">
                <a:lnSpc>
                  <a:spcPts val="3251"/>
                </a:lnSpc>
              </a:pPr>
              <a:endParaRPr/>
            </a:p>
          </p:txBody>
        </p:sp>
      </p:grpSp>
      <p:grpSp>
        <p:nvGrpSpPr>
          <p:cNvPr id="25" name="Group 25"/>
          <p:cNvGrpSpPr/>
          <p:nvPr/>
        </p:nvGrpSpPr>
        <p:grpSpPr>
          <a:xfrm>
            <a:off x="1889926" y="3159776"/>
            <a:ext cx="3990454" cy="1051050"/>
            <a:chOff x="0" y="0"/>
            <a:chExt cx="1050984" cy="276820"/>
          </a:xfrm>
        </p:grpSpPr>
        <p:sp>
          <p:nvSpPr>
            <p:cNvPr id="26" name="Freeform 26"/>
            <p:cNvSpPr/>
            <p:nvPr/>
          </p:nvSpPr>
          <p:spPr>
            <a:xfrm>
              <a:off x="0" y="0"/>
              <a:ext cx="1050984" cy="276820"/>
            </a:xfrm>
            <a:custGeom>
              <a:avLst/>
              <a:gdLst/>
              <a:ahLst/>
              <a:cxnLst/>
              <a:rect l="l" t="t" r="r" b="b"/>
              <a:pathLst>
                <a:path w="1050984" h="276820">
                  <a:moveTo>
                    <a:pt x="0" y="0"/>
                  </a:moveTo>
                  <a:lnTo>
                    <a:pt x="1050984" y="0"/>
                  </a:lnTo>
                  <a:lnTo>
                    <a:pt x="1050984" y="276820"/>
                  </a:lnTo>
                  <a:lnTo>
                    <a:pt x="0" y="276820"/>
                  </a:lnTo>
                  <a:close/>
                </a:path>
              </a:pathLst>
            </a:custGeom>
            <a:solidFill>
              <a:srgbClr val="E9ECED"/>
            </a:solidFill>
          </p:spPr>
          <p:txBody>
            <a:bodyPr/>
            <a:lstStyle/>
            <a:p>
              <a:endParaRPr lang="ar-EG"/>
            </a:p>
          </p:txBody>
        </p:sp>
        <p:sp>
          <p:nvSpPr>
            <p:cNvPr id="27" name="TextBox 27"/>
            <p:cNvSpPr txBox="1"/>
            <p:nvPr/>
          </p:nvSpPr>
          <p:spPr>
            <a:xfrm>
              <a:off x="0" y="-76200"/>
              <a:ext cx="1050984" cy="353020"/>
            </a:xfrm>
            <a:prstGeom prst="rect">
              <a:avLst/>
            </a:prstGeom>
          </p:spPr>
          <p:txBody>
            <a:bodyPr lIns="50800" tIns="50800" rIns="50800" bIns="50800" rtlCol="0" anchor="ctr"/>
            <a:lstStyle/>
            <a:p>
              <a:pPr algn="ctr">
                <a:lnSpc>
                  <a:spcPts val="5351"/>
                </a:lnSpc>
              </a:pPr>
              <a:r>
                <a:rPr lang="en-US" sz="3822" b="1">
                  <a:solidFill>
                    <a:srgbClr val="000000"/>
                  </a:solidFill>
                  <a:latin typeface="Roca One Bold"/>
                  <a:ea typeface="Roca One Bold"/>
                  <a:cs typeface="Roca One Bold"/>
                  <a:sym typeface="Roca One Bold"/>
                </a:rPr>
                <a:t>Khaled Waled</a:t>
              </a:r>
            </a:p>
          </p:txBody>
        </p:sp>
      </p:grpSp>
      <p:grpSp>
        <p:nvGrpSpPr>
          <p:cNvPr id="28" name="Group 28"/>
          <p:cNvGrpSpPr/>
          <p:nvPr/>
        </p:nvGrpSpPr>
        <p:grpSpPr>
          <a:xfrm>
            <a:off x="6741835" y="3685301"/>
            <a:ext cx="4480381" cy="1882183"/>
            <a:chOff x="0" y="0"/>
            <a:chExt cx="967402" cy="406400"/>
          </a:xfrm>
        </p:grpSpPr>
        <p:sp>
          <p:nvSpPr>
            <p:cNvPr id="29" name="Freeform 29"/>
            <p:cNvSpPr/>
            <p:nvPr/>
          </p:nvSpPr>
          <p:spPr>
            <a:xfrm>
              <a:off x="0" y="0"/>
              <a:ext cx="967402" cy="406400"/>
            </a:xfrm>
            <a:custGeom>
              <a:avLst/>
              <a:gdLst/>
              <a:ahLst/>
              <a:cxnLst/>
              <a:rect l="l" t="t" r="r" b="b"/>
              <a:pathLst>
                <a:path w="967402" h="406400">
                  <a:moveTo>
                    <a:pt x="764202" y="0"/>
                  </a:moveTo>
                  <a:cubicBezTo>
                    <a:pt x="876426" y="0"/>
                    <a:pt x="967402" y="90976"/>
                    <a:pt x="967402" y="203200"/>
                  </a:cubicBezTo>
                  <a:cubicBezTo>
                    <a:pt x="967402" y="315424"/>
                    <a:pt x="876426" y="406400"/>
                    <a:pt x="764202" y="406400"/>
                  </a:cubicBezTo>
                  <a:lnTo>
                    <a:pt x="203200" y="406400"/>
                  </a:lnTo>
                  <a:cubicBezTo>
                    <a:pt x="90976" y="406400"/>
                    <a:pt x="0" y="315424"/>
                    <a:pt x="0" y="203200"/>
                  </a:cubicBezTo>
                  <a:cubicBezTo>
                    <a:pt x="0" y="90976"/>
                    <a:pt x="90976" y="0"/>
                    <a:pt x="203200" y="0"/>
                  </a:cubicBezTo>
                  <a:close/>
                </a:path>
              </a:pathLst>
            </a:custGeom>
            <a:solidFill>
              <a:srgbClr val="E9ECED"/>
            </a:solidFill>
            <a:ln cap="sq">
              <a:noFill/>
              <a:prstDash val="solid"/>
              <a:miter/>
            </a:ln>
          </p:spPr>
          <p:txBody>
            <a:bodyPr/>
            <a:lstStyle/>
            <a:p>
              <a:endParaRPr lang="ar-EG"/>
            </a:p>
          </p:txBody>
        </p:sp>
        <p:sp>
          <p:nvSpPr>
            <p:cNvPr id="30" name="TextBox 30"/>
            <p:cNvSpPr txBox="1"/>
            <p:nvPr/>
          </p:nvSpPr>
          <p:spPr>
            <a:xfrm>
              <a:off x="0" y="-47625"/>
              <a:ext cx="967402" cy="454025"/>
            </a:xfrm>
            <a:prstGeom prst="rect">
              <a:avLst/>
            </a:prstGeom>
          </p:spPr>
          <p:txBody>
            <a:bodyPr lIns="50800" tIns="50800" rIns="50800" bIns="50800" rtlCol="0" anchor="ctr"/>
            <a:lstStyle/>
            <a:p>
              <a:pPr marL="0" lvl="0" indent="0" algn="ctr">
                <a:lnSpc>
                  <a:spcPts val="3251"/>
                </a:lnSpc>
                <a:spcBef>
                  <a:spcPct val="0"/>
                </a:spcBef>
              </a:pPr>
              <a:endParaRPr/>
            </a:p>
          </p:txBody>
        </p:sp>
      </p:grpSp>
      <p:grpSp>
        <p:nvGrpSpPr>
          <p:cNvPr id="31" name="Group 31"/>
          <p:cNvGrpSpPr/>
          <p:nvPr/>
        </p:nvGrpSpPr>
        <p:grpSpPr>
          <a:xfrm>
            <a:off x="7244684" y="4106105"/>
            <a:ext cx="3732592" cy="939816"/>
            <a:chOff x="0" y="0"/>
            <a:chExt cx="983069" cy="247523"/>
          </a:xfrm>
        </p:grpSpPr>
        <p:sp>
          <p:nvSpPr>
            <p:cNvPr id="32" name="Freeform 32"/>
            <p:cNvSpPr/>
            <p:nvPr/>
          </p:nvSpPr>
          <p:spPr>
            <a:xfrm>
              <a:off x="0" y="0"/>
              <a:ext cx="983069" cy="247523"/>
            </a:xfrm>
            <a:custGeom>
              <a:avLst/>
              <a:gdLst/>
              <a:ahLst/>
              <a:cxnLst/>
              <a:rect l="l" t="t" r="r" b="b"/>
              <a:pathLst>
                <a:path w="983069" h="247523">
                  <a:moveTo>
                    <a:pt x="0" y="0"/>
                  </a:moveTo>
                  <a:lnTo>
                    <a:pt x="983069" y="0"/>
                  </a:lnTo>
                  <a:lnTo>
                    <a:pt x="983069" y="247523"/>
                  </a:lnTo>
                  <a:lnTo>
                    <a:pt x="0" y="247523"/>
                  </a:lnTo>
                  <a:close/>
                </a:path>
              </a:pathLst>
            </a:custGeom>
            <a:solidFill>
              <a:srgbClr val="E9ECED"/>
            </a:solidFill>
            <a:ln cap="sq">
              <a:noFill/>
              <a:prstDash val="solid"/>
              <a:miter/>
            </a:ln>
          </p:spPr>
          <p:txBody>
            <a:bodyPr/>
            <a:lstStyle/>
            <a:p>
              <a:endParaRPr lang="ar-EG"/>
            </a:p>
          </p:txBody>
        </p:sp>
        <p:sp>
          <p:nvSpPr>
            <p:cNvPr id="33" name="TextBox 33"/>
            <p:cNvSpPr txBox="1"/>
            <p:nvPr/>
          </p:nvSpPr>
          <p:spPr>
            <a:xfrm>
              <a:off x="0" y="-76200"/>
              <a:ext cx="983069" cy="323723"/>
            </a:xfrm>
            <a:prstGeom prst="rect">
              <a:avLst/>
            </a:prstGeom>
          </p:spPr>
          <p:txBody>
            <a:bodyPr lIns="50800" tIns="50800" rIns="50800" bIns="50800" rtlCol="0" anchor="ctr"/>
            <a:lstStyle/>
            <a:p>
              <a:pPr marL="0" lvl="0" indent="0" algn="ctr">
                <a:lnSpc>
                  <a:spcPts val="5351"/>
                </a:lnSpc>
                <a:spcBef>
                  <a:spcPct val="0"/>
                </a:spcBef>
              </a:pPr>
              <a:r>
                <a:rPr lang="en-US" sz="3822" b="1">
                  <a:solidFill>
                    <a:srgbClr val="000000"/>
                  </a:solidFill>
                  <a:latin typeface="Roca One Bold"/>
                  <a:ea typeface="Roca One Bold"/>
                  <a:cs typeface="Roca One Bold"/>
                  <a:sym typeface="Roca One Bold"/>
                </a:rPr>
                <a:t>Taha Atef</a:t>
              </a:r>
            </a:p>
          </p:txBody>
        </p:sp>
      </p:grpSp>
      <p:sp>
        <p:nvSpPr>
          <p:cNvPr id="34" name="TextBox 34"/>
          <p:cNvSpPr txBox="1"/>
          <p:nvPr/>
        </p:nvSpPr>
        <p:spPr>
          <a:xfrm>
            <a:off x="3305397" y="557310"/>
            <a:ext cx="11353258" cy="1276154"/>
          </a:xfrm>
          <a:prstGeom prst="rect">
            <a:avLst/>
          </a:prstGeom>
        </p:spPr>
        <p:txBody>
          <a:bodyPr lIns="0" tIns="0" rIns="0" bIns="0" rtlCol="0" anchor="t">
            <a:spAutoFit/>
          </a:bodyPr>
          <a:lstStyle/>
          <a:p>
            <a:pPr algn="ctr">
              <a:lnSpc>
                <a:spcPts val="9101"/>
              </a:lnSpc>
            </a:pPr>
            <a:r>
              <a:rPr lang="en-US" sz="10583" dirty="0">
                <a:solidFill>
                  <a:srgbClr val="344E41"/>
                </a:solidFill>
                <a:latin typeface="Roca One"/>
                <a:ea typeface="Roca One"/>
                <a:cs typeface="Roca One"/>
                <a:sym typeface="Roca One"/>
              </a:rPr>
              <a:t>Our Team</a:t>
            </a:r>
          </a:p>
        </p:txBody>
      </p:sp>
      <p:grpSp>
        <p:nvGrpSpPr>
          <p:cNvPr id="35" name="Group 35"/>
          <p:cNvGrpSpPr/>
          <p:nvPr/>
        </p:nvGrpSpPr>
        <p:grpSpPr>
          <a:xfrm>
            <a:off x="0" y="9560910"/>
            <a:ext cx="18288000" cy="726090"/>
            <a:chOff x="0" y="0"/>
            <a:chExt cx="16647133" cy="609600"/>
          </a:xfrm>
        </p:grpSpPr>
        <p:sp>
          <p:nvSpPr>
            <p:cNvPr id="36" name="Freeform 36"/>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37" name="TextBox 37"/>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A6739D02-004A-459B-97EA-E219692E558F}"/>
              </a:ext>
            </a:extLst>
          </p:cNvPr>
          <p:cNvGrpSpPr/>
          <p:nvPr/>
        </p:nvGrpSpPr>
        <p:grpSpPr>
          <a:xfrm>
            <a:off x="0" y="9560910"/>
            <a:ext cx="18288000" cy="726090"/>
            <a:chOff x="0" y="0"/>
            <a:chExt cx="16647133" cy="609600"/>
          </a:xfrm>
        </p:grpSpPr>
        <p:sp>
          <p:nvSpPr>
            <p:cNvPr id="3" name="Freeform 36">
              <a:extLst>
                <a:ext uri="{FF2B5EF4-FFF2-40B4-BE49-F238E27FC236}">
                  <a16:creationId xmlns:a16="http://schemas.microsoft.com/office/drawing/2014/main" id="{9E894D57-33AB-4BCA-A5C6-6DB28B174629}"/>
                </a:ext>
              </a:extLst>
            </p:cNvPr>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37">
              <a:extLst>
                <a:ext uri="{FF2B5EF4-FFF2-40B4-BE49-F238E27FC236}">
                  <a16:creationId xmlns:a16="http://schemas.microsoft.com/office/drawing/2014/main" id="{8E69C9EA-BC02-4B2E-8D11-A0CDDF9BFD27}"/>
                </a:ext>
              </a:extLst>
            </p:cNvPr>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5" name="Freeform 2">
            <a:extLst>
              <a:ext uri="{FF2B5EF4-FFF2-40B4-BE49-F238E27FC236}">
                <a16:creationId xmlns:a16="http://schemas.microsoft.com/office/drawing/2014/main" id="{E1DEF43C-67C7-4911-88B7-875BF7466F04}"/>
              </a:ext>
            </a:extLst>
          </p:cNvPr>
          <p:cNvSpPr/>
          <p:nvPr/>
        </p:nvSpPr>
        <p:spPr>
          <a:xfrm rot="-5400000">
            <a:off x="16765344" y="-1342"/>
            <a:ext cx="1409700" cy="1412384"/>
          </a:xfrm>
          <a:custGeom>
            <a:avLst/>
            <a:gdLst/>
            <a:ahLst/>
            <a:cxnLst/>
            <a:rect l="l" t="t" r="r" b="b"/>
            <a:pathLst>
              <a:path w="1599083" h="1467158">
                <a:moveTo>
                  <a:pt x="0" y="0"/>
                </a:moveTo>
                <a:lnTo>
                  <a:pt x="1599083" y="0"/>
                </a:lnTo>
                <a:lnTo>
                  <a:pt x="1599083" y="1467159"/>
                </a:lnTo>
                <a:lnTo>
                  <a:pt x="0" y="1467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3">
            <a:extLst>
              <a:ext uri="{FF2B5EF4-FFF2-40B4-BE49-F238E27FC236}">
                <a16:creationId xmlns:a16="http://schemas.microsoft.com/office/drawing/2014/main" id="{C0BB60F0-46BC-4DCB-B92D-C9B1A698481F}"/>
              </a:ext>
            </a:extLst>
          </p:cNvPr>
          <p:cNvSpPr/>
          <p:nvPr/>
        </p:nvSpPr>
        <p:spPr>
          <a:xfrm>
            <a:off x="111614" y="38980"/>
            <a:ext cx="1869586" cy="1599084"/>
          </a:xfrm>
          <a:custGeom>
            <a:avLst/>
            <a:gdLst/>
            <a:ahLst/>
            <a:cxnLst/>
            <a:rect l="l" t="t" r="r" b="b"/>
            <a:pathLst>
              <a:path w="2165540" h="2138684">
                <a:moveTo>
                  <a:pt x="0" y="0"/>
                </a:moveTo>
                <a:lnTo>
                  <a:pt x="2165540" y="0"/>
                </a:lnTo>
                <a:lnTo>
                  <a:pt x="2165540" y="2138684"/>
                </a:lnTo>
                <a:lnTo>
                  <a:pt x="0" y="2138684"/>
                </a:lnTo>
                <a:lnTo>
                  <a:pt x="0" y="0"/>
                </a:lnTo>
                <a:close/>
              </a:path>
            </a:pathLst>
          </a:custGeom>
          <a:blipFill>
            <a:blip r:embed="rId4"/>
            <a:stretch>
              <a:fillRect l="-10117" t="-8170" r="-10702" b="-6970"/>
            </a:stretch>
          </a:blipFill>
        </p:spPr>
        <p:txBody>
          <a:bodyPr/>
          <a:lstStyle/>
          <a:p>
            <a:endParaRPr lang="en-US" dirty="0"/>
          </a:p>
        </p:txBody>
      </p:sp>
      <p:grpSp>
        <p:nvGrpSpPr>
          <p:cNvPr id="13" name="Group 2">
            <a:extLst>
              <a:ext uri="{FF2B5EF4-FFF2-40B4-BE49-F238E27FC236}">
                <a16:creationId xmlns:a16="http://schemas.microsoft.com/office/drawing/2014/main" id="{F7A4E9BC-6A15-4513-BC02-0E488430C589}"/>
              </a:ext>
            </a:extLst>
          </p:cNvPr>
          <p:cNvGrpSpPr/>
          <p:nvPr/>
        </p:nvGrpSpPr>
        <p:grpSpPr>
          <a:xfrm>
            <a:off x="4118216" y="4070341"/>
            <a:ext cx="9906000" cy="866852"/>
            <a:chOff x="0" y="0"/>
            <a:chExt cx="4784026" cy="609600"/>
          </a:xfrm>
        </p:grpSpPr>
        <p:sp>
          <p:nvSpPr>
            <p:cNvPr id="14" name="Freeform 3">
              <a:extLst>
                <a:ext uri="{FF2B5EF4-FFF2-40B4-BE49-F238E27FC236}">
                  <a16:creationId xmlns:a16="http://schemas.microsoft.com/office/drawing/2014/main" id="{E980BC33-C98F-4BAC-BB86-CB259324DC03}"/>
                </a:ext>
              </a:extLst>
            </p:cNvPr>
            <p:cNvSpPr/>
            <p:nvPr/>
          </p:nvSpPr>
          <p:spPr>
            <a:xfrm>
              <a:off x="0" y="0"/>
              <a:ext cx="4784026" cy="609600"/>
            </a:xfrm>
            <a:custGeom>
              <a:avLst/>
              <a:gdLst/>
              <a:ahLst/>
              <a:cxnLst/>
              <a:rect l="l" t="t" r="r" b="b"/>
              <a:pathLst>
                <a:path w="4784026" h="609600">
                  <a:moveTo>
                    <a:pt x="4580826" y="0"/>
                  </a:moveTo>
                  <a:lnTo>
                    <a:pt x="0" y="0"/>
                  </a:lnTo>
                  <a:lnTo>
                    <a:pt x="203200" y="609600"/>
                  </a:lnTo>
                  <a:lnTo>
                    <a:pt x="4784026" y="609600"/>
                  </a:lnTo>
                  <a:lnTo>
                    <a:pt x="4580826" y="0"/>
                  </a:lnTo>
                  <a:close/>
                </a:path>
              </a:pathLst>
            </a:custGeom>
            <a:solidFill>
              <a:srgbClr val="000000">
                <a:alpha val="0"/>
              </a:srgbClr>
            </a:solidFill>
            <a:ln w="57150" cap="sq">
              <a:solidFill>
                <a:srgbClr val="344E41"/>
              </a:solidFill>
              <a:prstDash val="solid"/>
              <a:miter/>
            </a:ln>
          </p:spPr>
          <p:txBody>
            <a:bodyPr/>
            <a:lstStyle/>
            <a:p>
              <a:endParaRPr lang="ar-EG"/>
            </a:p>
          </p:txBody>
        </p:sp>
        <p:sp>
          <p:nvSpPr>
            <p:cNvPr id="15" name="TextBox 4">
              <a:extLst>
                <a:ext uri="{FF2B5EF4-FFF2-40B4-BE49-F238E27FC236}">
                  <a16:creationId xmlns:a16="http://schemas.microsoft.com/office/drawing/2014/main" id="{7835488E-50CC-4F3B-A6D6-EB96AB437C63}"/>
                </a:ext>
              </a:extLst>
            </p:cNvPr>
            <p:cNvSpPr txBox="1"/>
            <p:nvPr/>
          </p:nvSpPr>
          <p:spPr>
            <a:xfrm>
              <a:off x="101600" y="-47625"/>
              <a:ext cx="4580826" cy="657225"/>
            </a:xfrm>
            <a:prstGeom prst="rect">
              <a:avLst/>
            </a:prstGeom>
          </p:spPr>
          <p:txBody>
            <a:bodyPr lIns="50800" tIns="50800" rIns="50800" bIns="50800" rtlCol="0" anchor="ctr"/>
            <a:lstStyle/>
            <a:p>
              <a:pPr algn="ctr">
                <a:lnSpc>
                  <a:spcPts val="3251"/>
                </a:lnSpc>
              </a:pPr>
              <a:endParaRPr/>
            </a:p>
          </p:txBody>
        </p:sp>
      </p:grpSp>
      <p:sp>
        <p:nvSpPr>
          <p:cNvPr id="16" name="TextBox 16">
            <a:extLst>
              <a:ext uri="{FF2B5EF4-FFF2-40B4-BE49-F238E27FC236}">
                <a16:creationId xmlns:a16="http://schemas.microsoft.com/office/drawing/2014/main" id="{2C81B197-725A-45CF-AA39-2E7E3DE7F33C}"/>
              </a:ext>
            </a:extLst>
          </p:cNvPr>
          <p:cNvSpPr txBox="1"/>
          <p:nvPr/>
        </p:nvSpPr>
        <p:spPr>
          <a:xfrm>
            <a:off x="4434033" y="1221151"/>
            <a:ext cx="8839200" cy="2319866"/>
          </a:xfrm>
          <a:prstGeom prst="rect">
            <a:avLst/>
          </a:prstGeom>
        </p:spPr>
        <p:txBody>
          <a:bodyPr wrap="square" lIns="0" tIns="0" rIns="0" bIns="0" rtlCol="0" anchor="t">
            <a:spAutoFit/>
          </a:bodyPr>
          <a:lstStyle/>
          <a:p>
            <a:pPr algn="ctr">
              <a:lnSpc>
                <a:spcPts val="5114"/>
              </a:lnSpc>
            </a:pPr>
            <a:r>
              <a:rPr lang="en-US" sz="8800" b="1" dirty="0">
                <a:solidFill>
                  <a:srgbClr val="344E41"/>
                </a:solidFill>
                <a:latin typeface="Roca One Bold"/>
                <a:ea typeface="Roca One Bold"/>
                <a:cs typeface="Roca One Bold"/>
                <a:sym typeface="Roca One Bold"/>
              </a:rPr>
              <a:t> </a:t>
            </a:r>
          </a:p>
          <a:p>
            <a:pPr algn="ctr">
              <a:lnSpc>
                <a:spcPts val="6551"/>
              </a:lnSpc>
            </a:pPr>
            <a:r>
              <a:rPr lang="en-US" sz="8800" b="1" dirty="0">
                <a:solidFill>
                  <a:srgbClr val="344E41"/>
                </a:solidFill>
                <a:latin typeface="Roca One Bold"/>
                <a:ea typeface="Roca One Bold"/>
                <a:cs typeface="Roca One Bold"/>
                <a:sym typeface="Roca One Bold"/>
              </a:rPr>
              <a:t>Thank You</a:t>
            </a:r>
          </a:p>
          <a:p>
            <a:pPr algn="ctr">
              <a:lnSpc>
                <a:spcPts val="4983"/>
              </a:lnSpc>
            </a:pPr>
            <a:endParaRPr lang="en-US" sz="8800" b="1" dirty="0">
              <a:solidFill>
                <a:srgbClr val="344E41"/>
              </a:solidFill>
              <a:latin typeface="Roca One Bold"/>
              <a:ea typeface="Roca One Bold"/>
              <a:cs typeface="Roca One Bold"/>
              <a:sym typeface="Roca One Bold"/>
            </a:endParaRPr>
          </a:p>
        </p:txBody>
      </p:sp>
      <p:sp>
        <p:nvSpPr>
          <p:cNvPr id="17" name="TextBox 17">
            <a:extLst>
              <a:ext uri="{FF2B5EF4-FFF2-40B4-BE49-F238E27FC236}">
                <a16:creationId xmlns:a16="http://schemas.microsoft.com/office/drawing/2014/main" id="{985FAACD-6031-4C7E-A4E5-852E18CABEFA}"/>
              </a:ext>
            </a:extLst>
          </p:cNvPr>
          <p:cNvSpPr txBox="1"/>
          <p:nvPr/>
        </p:nvSpPr>
        <p:spPr>
          <a:xfrm>
            <a:off x="4994516" y="4136389"/>
            <a:ext cx="8153400" cy="795089"/>
          </a:xfrm>
          <a:prstGeom prst="rect">
            <a:avLst/>
          </a:prstGeom>
        </p:spPr>
        <p:txBody>
          <a:bodyPr wrap="square" lIns="0" tIns="0" rIns="0" bIns="0" rtlCol="0" anchor="t">
            <a:spAutoFit/>
          </a:bodyPr>
          <a:lstStyle/>
          <a:p>
            <a:pPr algn="ctr">
              <a:lnSpc>
                <a:spcPts val="6153"/>
              </a:lnSpc>
            </a:pPr>
            <a:r>
              <a:rPr lang="en-US" sz="4395" b="1" dirty="0">
                <a:solidFill>
                  <a:srgbClr val="181818"/>
                </a:solidFill>
                <a:latin typeface="Roca One Bold"/>
                <a:ea typeface="Roca One Bold"/>
                <a:cs typeface="Roca One Bold"/>
                <a:sym typeface="Roca One Bold"/>
              </a:rPr>
              <a:t>Data Analysis  AST-DAT-GIE</a:t>
            </a:r>
          </a:p>
        </p:txBody>
      </p:sp>
      <p:sp>
        <p:nvSpPr>
          <p:cNvPr id="18" name="TextBox 18">
            <a:extLst>
              <a:ext uri="{FF2B5EF4-FFF2-40B4-BE49-F238E27FC236}">
                <a16:creationId xmlns:a16="http://schemas.microsoft.com/office/drawing/2014/main" id="{A4B55DB0-0BDE-485E-8AA1-2E3C86A12576}"/>
              </a:ext>
            </a:extLst>
          </p:cNvPr>
          <p:cNvSpPr txBox="1"/>
          <p:nvPr/>
        </p:nvSpPr>
        <p:spPr>
          <a:xfrm>
            <a:off x="5402582" y="5706544"/>
            <a:ext cx="6669672" cy="705321"/>
          </a:xfrm>
          <a:prstGeom prst="rect">
            <a:avLst/>
          </a:prstGeom>
        </p:spPr>
        <p:txBody>
          <a:bodyPr lIns="0" tIns="0" rIns="0" bIns="0" rtlCol="0" anchor="t">
            <a:spAutoFit/>
          </a:bodyPr>
          <a:lstStyle/>
          <a:p>
            <a:pPr algn="ctr">
              <a:lnSpc>
                <a:spcPts val="5542"/>
              </a:lnSpc>
            </a:pPr>
            <a:r>
              <a:rPr lang="en-US" sz="3958" b="1" dirty="0">
                <a:latin typeface="Roca One Bold"/>
                <a:ea typeface="Roca One Bold"/>
                <a:cs typeface="Roca One Bold"/>
                <a:sym typeface="Roca One Bold"/>
              </a:rPr>
              <a:t>DEPI Graduation Project</a:t>
            </a:r>
          </a:p>
        </p:txBody>
      </p:sp>
      <p:sp>
        <p:nvSpPr>
          <p:cNvPr id="34" name="TextBox 18">
            <a:extLst>
              <a:ext uri="{FF2B5EF4-FFF2-40B4-BE49-F238E27FC236}">
                <a16:creationId xmlns:a16="http://schemas.microsoft.com/office/drawing/2014/main" id="{7C054CCC-952C-4C18-8B9C-48F565E9B88B}"/>
              </a:ext>
            </a:extLst>
          </p:cNvPr>
          <p:cNvSpPr txBox="1"/>
          <p:nvPr/>
        </p:nvSpPr>
        <p:spPr>
          <a:xfrm>
            <a:off x="3526700" y="6903992"/>
            <a:ext cx="10421437" cy="705321"/>
          </a:xfrm>
          <a:prstGeom prst="rect">
            <a:avLst/>
          </a:prstGeom>
        </p:spPr>
        <p:txBody>
          <a:bodyPr wrap="square" lIns="0" tIns="0" rIns="0" bIns="0" rtlCol="0" anchor="t">
            <a:spAutoFit/>
          </a:bodyPr>
          <a:lstStyle/>
          <a:p>
            <a:pPr algn="ctr">
              <a:lnSpc>
                <a:spcPts val="5542"/>
              </a:lnSpc>
            </a:pPr>
            <a:r>
              <a:rPr lang="en-US" sz="3958" b="1" dirty="0">
                <a:solidFill>
                  <a:srgbClr val="344E41"/>
                </a:solidFill>
                <a:latin typeface="Roca One Bold"/>
                <a:ea typeface="Roca One Bold"/>
                <a:cs typeface="Roca One Bold"/>
                <a:sym typeface="Roca One Bold"/>
              </a:rPr>
              <a:t>Under Supervision Eng. Mohamed Ahmed</a:t>
            </a:r>
          </a:p>
        </p:txBody>
      </p:sp>
    </p:spTree>
    <p:extLst>
      <p:ext uri="{BB962C8B-B14F-4D97-AF65-F5344CB8AC3E}">
        <p14:creationId xmlns:p14="http://schemas.microsoft.com/office/powerpoint/2010/main" val="50542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15687849" y="6865513"/>
            <a:ext cx="3164696" cy="2850239"/>
          </a:xfrm>
          <a:prstGeom prst="rect">
            <a:avLst/>
          </a:prstGeom>
        </p:spPr>
        <p:txBody>
          <a:bodyPr lIns="50800" tIns="50800" rIns="50800" bIns="50800" rtlCol="0" anchor="ctr"/>
          <a:lstStyle/>
          <a:p>
            <a:pPr algn="ctr">
              <a:lnSpc>
                <a:spcPts val="3251"/>
              </a:lnSpc>
            </a:pPr>
            <a:endParaRPr/>
          </a:p>
        </p:txBody>
      </p:sp>
      <p:grpSp>
        <p:nvGrpSpPr>
          <p:cNvPr id="2" name="Group 2"/>
          <p:cNvGrpSpPr/>
          <p:nvPr/>
        </p:nvGrpSpPr>
        <p:grpSpPr>
          <a:xfrm>
            <a:off x="10764109" y="1882013"/>
            <a:ext cx="5978347" cy="3656101"/>
            <a:chOff x="0" y="0"/>
            <a:chExt cx="7971130" cy="4874802"/>
          </a:xfrm>
        </p:grpSpPr>
        <p:pic>
          <p:nvPicPr>
            <p:cNvPr id="3" name="Picture 3"/>
            <p:cNvPicPr>
              <a:picLocks noChangeAspect="1"/>
            </p:cNvPicPr>
            <p:nvPr/>
          </p:nvPicPr>
          <p:blipFill>
            <a:blip r:embed="rId2"/>
            <a:srcRect t="4018" b="4018"/>
            <a:stretch>
              <a:fillRect/>
            </a:stretch>
          </p:blipFill>
          <p:spPr>
            <a:xfrm>
              <a:off x="0" y="0"/>
              <a:ext cx="7971130" cy="4874802"/>
            </a:xfrm>
            <a:prstGeom prst="rect">
              <a:avLst/>
            </a:prstGeom>
          </p:spPr>
        </p:pic>
      </p:grpSp>
      <p:grpSp>
        <p:nvGrpSpPr>
          <p:cNvPr id="4" name="Group 4"/>
          <p:cNvGrpSpPr/>
          <p:nvPr/>
        </p:nvGrpSpPr>
        <p:grpSpPr>
          <a:xfrm>
            <a:off x="10764109" y="5715134"/>
            <a:ext cx="5978347" cy="3613628"/>
            <a:chOff x="0" y="0"/>
            <a:chExt cx="7971130" cy="4818171"/>
          </a:xfrm>
        </p:grpSpPr>
        <p:pic>
          <p:nvPicPr>
            <p:cNvPr id="5" name="Picture 5"/>
            <p:cNvPicPr>
              <a:picLocks noChangeAspect="1"/>
            </p:cNvPicPr>
            <p:nvPr/>
          </p:nvPicPr>
          <p:blipFill>
            <a:blip r:embed="rId3"/>
            <a:srcRect t="4722" b="4722"/>
            <a:stretch>
              <a:fillRect/>
            </a:stretch>
          </p:blipFill>
          <p:spPr>
            <a:xfrm>
              <a:off x="0" y="0"/>
              <a:ext cx="7971130" cy="4818171"/>
            </a:xfrm>
            <a:prstGeom prst="rect">
              <a:avLst/>
            </a:prstGeom>
          </p:spPr>
        </p:pic>
      </p:grpSp>
      <p:grpSp>
        <p:nvGrpSpPr>
          <p:cNvPr id="6" name="Group 6"/>
          <p:cNvGrpSpPr/>
          <p:nvPr/>
        </p:nvGrpSpPr>
        <p:grpSpPr>
          <a:xfrm>
            <a:off x="0" y="0"/>
            <a:ext cx="9677400" cy="10182768"/>
            <a:chOff x="0" y="0"/>
            <a:chExt cx="2721203" cy="2739373"/>
          </a:xfrm>
        </p:grpSpPr>
        <p:sp>
          <p:nvSpPr>
            <p:cNvPr id="7" name="Freeform 7"/>
            <p:cNvSpPr/>
            <p:nvPr/>
          </p:nvSpPr>
          <p:spPr>
            <a:xfrm>
              <a:off x="0" y="0"/>
              <a:ext cx="2721203" cy="2739373"/>
            </a:xfrm>
            <a:custGeom>
              <a:avLst/>
              <a:gdLst/>
              <a:ahLst/>
              <a:cxnLst/>
              <a:rect l="l" t="t" r="r" b="b"/>
              <a:pathLst>
                <a:path w="2721203" h="2739373">
                  <a:moveTo>
                    <a:pt x="0" y="0"/>
                  </a:moveTo>
                  <a:lnTo>
                    <a:pt x="2721203" y="0"/>
                  </a:lnTo>
                  <a:lnTo>
                    <a:pt x="2721203" y="2739373"/>
                  </a:lnTo>
                  <a:lnTo>
                    <a:pt x="0" y="2739373"/>
                  </a:lnTo>
                  <a:close/>
                </a:path>
              </a:pathLst>
            </a:custGeom>
            <a:solidFill>
              <a:srgbClr val="E9E9E9"/>
            </a:solidFill>
          </p:spPr>
          <p:txBody>
            <a:bodyPr/>
            <a:lstStyle/>
            <a:p>
              <a:endParaRPr lang="en-US" dirty="0"/>
            </a:p>
          </p:txBody>
        </p:sp>
        <p:sp>
          <p:nvSpPr>
            <p:cNvPr id="8" name="TextBox 8"/>
            <p:cNvSpPr txBox="1"/>
            <p:nvPr/>
          </p:nvSpPr>
          <p:spPr>
            <a:xfrm>
              <a:off x="0" y="-47625"/>
              <a:ext cx="2721203" cy="2786998"/>
            </a:xfrm>
            <a:prstGeom prst="rect">
              <a:avLst/>
            </a:prstGeom>
          </p:spPr>
          <p:txBody>
            <a:bodyPr lIns="50800" tIns="50800" rIns="50800" bIns="50800" rtlCol="0" anchor="ctr"/>
            <a:lstStyle/>
            <a:p>
              <a:pPr algn="ctr">
                <a:lnSpc>
                  <a:spcPts val="3251"/>
                </a:lnSpc>
              </a:pPr>
              <a:endParaRPr/>
            </a:p>
          </p:txBody>
        </p:sp>
      </p:grpSp>
      <p:grpSp>
        <p:nvGrpSpPr>
          <p:cNvPr id="9" name="Group 9"/>
          <p:cNvGrpSpPr/>
          <p:nvPr/>
        </p:nvGrpSpPr>
        <p:grpSpPr>
          <a:xfrm>
            <a:off x="0" y="9505782"/>
            <a:ext cx="18288000" cy="781218"/>
            <a:chOff x="0" y="-47625"/>
            <a:chExt cx="16647133" cy="761572"/>
          </a:xfrm>
        </p:grpSpPr>
        <p:sp>
          <p:nvSpPr>
            <p:cNvPr id="10" name="Freeform 10"/>
            <p:cNvSpPr/>
            <p:nvPr/>
          </p:nvSpPr>
          <p:spPr>
            <a:xfrm>
              <a:off x="0" y="104347"/>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11" name="TextBox 11"/>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15" name="TextBox 15"/>
          <p:cNvSpPr txBox="1"/>
          <p:nvPr/>
        </p:nvSpPr>
        <p:spPr>
          <a:xfrm>
            <a:off x="1845564" y="1289574"/>
            <a:ext cx="7590586" cy="1827149"/>
          </a:xfrm>
          <a:prstGeom prst="rect">
            <a:avLst/>
          </a:prstGeom>
        </p:spPr>
        <p:txBody>
          <a:bodyPr lIns="0" tIns="0" rIns="0" bIns="0" rtlCol="0" anchor="t">
            <a:spAutoFit/>
          </a:bodyPr>
          <a:lstStyle/>
          <a:p>
            <a:pPr algn="ctr">
              <a:lnSpc>
                <a:spcPts val="7167"/>
              </a:lnSpc>
            </a:pPr>
            <a:r>
              <a:rPr lang="en-US" sz="6399" dirty="0">
                <a:solidFill>
                  <a:srgbClr val="344E41"/>
                </a:solidFill>
                <a:latin typeface="Roca One"/>
                <a:ea typeface="Roca One"/>
                <a:cs typeface="Roca One"/>
                <a:sym typeface="Roca One"/>
              </a:rPr>
              <a:t>Why Supply Chain Analysis?</a:t>
            </a:r>
          </a:p>
        </p:txBody>
      </p:sp>
      <p:sp>
        <p:nvSpPr>
          <p:cNvPr id="16" name="TextBox 16"/>
          <p:cNvSpPr txBox="1"/>
          <p:nvPr/>
        </p:nvSpPr>
        <p:spPr>
          <a:xfrm>
            <a:off x="657828" y="3360329"/>
            <a:ext cx="8607984" cy="5324475"/>
          </a:xfrm>
          <a:prstGeom prst="rect">
            <a:avLst/>
          </a:prstGeom>
        </p:spPr>
        <p:txBody>
          <a:bodyPr lIns="0" tIns="0" rIns="0" bIns="0" rtlCol="0" anchor="t">
            <a:spAutoFit/>
          </a:bodyPr>
          <a:lstStyle/>
          <a:p>
            <a:pPr algn="l">
              <a:lnSpc>
                <a:spcPts val="4200"/>
              </a:lnSpc>
              <a:spcBef>
                <a:spcPct val="0"/>
              </a:spcBef>
            </a:pPr>
            <a:r>
              <a:rPr lang="en-US" sz="3000" dirty="0">
                <a:solidFill>
                  <a:srgbClr val="000000"/>
                </a:solidFill>
                <a:latin typeface="Roca One"/>
                <a:ea typeface="Roca One"/>
                <a:cs typeface="Roca One"/>
                <a:sym typeface="Roca One"/>
              </a:rPr>
              <a:t>We chose supply chain analysis because it is a crucial component for organizations aiming to optimize operations. As supply chains grow more complex in global markets, accurate analysis becomes essential for improving efficiency, reducing costs, and managing risks. this project , this one offers a unique opportunity to explore how data can enhance customer experience and support data-driven decision-making.</a:t>
            </a:r>
          </a:p>
        </p:txBody>
      </p:sp>
      <p:sp>
        <p:nvSpPr>
          <p:cNvPr id="17" name="Freeform 17"/>
          <p:cNvSpPr/>
          <p:nvPr/>
        </p:nvSpPr>
        <p:spPr>
          <a:xfrm rot="-5400000">
            <a:off x="16874492" y="136846"/>
            <a:ext cx="1428625" cy="1093045"/>
          </a:xfrm>
          <a:custGeom>
            <a:avLst/>
            <a:gdLst/>
            <a:ahLst/>
            <a:cxnLst/>
            <a:rect l="l" t="t" r="r" b="b"/>
            <a:pathLst>
              <a:path w="1279183" h="1173650">
                <a:moveTo>
                  <a:pt x="0" y="0"/>
                </a:moveTo>
                <a:lnTo>
                  <a:pt x="1279183" y="0"/>
                </a:lnTo>
                <a:lnTo>
                  <a:pt x="1279183" y="1173651"/>
                </a:lnTo>
                <a:lnTo>
                  <a:pt x="0" y="1173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pic>
        <p:nvPicPr>
          <p:cNvPr id="13" name="Picture 12">
            <a:extLst>
              <a:ext uri="{FF2B5EF4-FFF2-40B4-BE49-F238E27FC236}">
                <a16:creationId xmlns:a16="http://schemas.microsoft.com/office/drawing/2014/main" id="{AB027F7C-A5A3-289D-B3CD-91921EC4E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59779"/>
            <a:ext cx="1846360" cy="1661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92073"/>
            <a:ext cx="1948327" cy="1434996"/>
          </a:xfrm>
          <a:custGeom>
            <a:avLst/>
            <a:gdLst/>
            <a:ahLst/>
            <a:cxnLst/>
            <a:rect l="l" t="t" r="r" b="b"/>
            <a:pathLst>
              <a:path w="2455785" h="2111271">
                <a:moveTo>
                  <a:pt x="0" y="0"/>
                </a:moveTo>
                <a:lnTo>
                  <a:pt x="2455785" y="0"/>
                </a:lnTo>
                <a:lnTo>
                  <a:pt x="2455785" y="2111271"/>
                </a:lnTo>
                <a:lnTo>
                  <a:pt x="0" y="2111271"/>
                </a:lnTo>
                <a:lnTo>
                  <a:pt x="0" y="0"/>
                </a:lnTo>
                <a:close/>
              </a:path>
            </a:pathLst>
          </a:custGeom>
          <a:blipFill>
            <a:blip r:embed="rId2"/>
            <a:stretch>
              <a:fillRect t="-12410" r="-11738" b="-9915"/>
            </a:stretch>
          </a:blipFill>
        </p:spPr>
        <p:txBody>
          <a:bodyPr/>
          <a:lstStyle/>
          <a:p>
            <a:endParaRPr lang="ar-EG"/>
          </a:p>
        </p:txBody>
      </p:sp>
      <p:grpSp>
        <p:nvGrpSpPr>
          <p:cNvPr id="5" name="Group 5"/>
          <p:cNvGrpSpPr/>
          <p:nvPr/>
        </p:nvGrpSpPr>
        <p:grpSpPr>
          <a:xfrm>
            <a:off x="-1" y="9567111"/>
            <a:ext cx="17754601" cy="719889"/>
            <a:chOff x="0" y="0"/>
            <a:chExt cx="16647133" cy="609600"/>
          </a:xfrm>
        </p:grpSpPr>
        <p:sp>
          <p:nvSpPr>
            <p:cNvPr id="6" name="Freeform 6"/>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7" name="TextBox 7"/>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grpSp>
        <p:nvGrpSpPr>
          <p:cNvPr id="8" name="Group 8"/>
          <p:cNvGrpSpPr/>
          <p:nvPr/>
        </p:nvGrpSpPr>
        <p:grpSpPr>
          <a:xfrm>
            <a:off x="12895922" y="2887318"/>
            <a:ext cx="5392078" cy="7410664"/>
            <a:chOff x="0" y="0"/>
            <a:chExt cx="22059054" cy="26677318"/>
          </a:xfrm>
        </p:grpSpPr>
        <p:sp>
          <p:nvSpPr>
            <p:cNvPr id="9" name="Freeform 9"/>
            <p:cNvSpPr/>
            <p:nvPr/>
          </p:nvSpPr>
          <p:spPr>
            <a:xfrm>
              <a:off x="-233934" y="0"/>
              <a:ext cx="22292896" cy="26677268"/>
            </a:xfrm>
            <a:custGeom>
              <a:avLst/>
              <a:gdLst/>
              <a:ahLst/>
              <a:cxnLst/>
              <a:rect l="l" t="t" r="r" b="b"/>
              <a:pathLst>
                <a:path w="22292896" h="26677268">
                  <a:moveTo>
                    <a:pt x="19581801" y="0"/>
                  </a:moveTo>
                  <a:cubicBezTo>
                    <a:pt x="18900117" y="0"/>
                    <a:pt x="18231133" y="242190"/>
                    <a:pt x="17729488" y="704677"/>
                  </a:cubicBezTo>
                  <a:lnTo>
                    <a:pt x="1000853" y="16127473"/>
                  </a:lnTo>
                  <a:cubicBezTo>
                    <a:pt x="0" y="17147150"/>
                    <a:pt x="72517" y="18824324"/>
                    <a:pt x="1220473" y="19726216"/>
                  </a:cubicBezTo>
                  <a:cubicBezTo>
                    <a:pt x="6309643" y="23487380"/>
                    <a:pt x="12554347" y="25974455"/>
                    <a:pt x="19385560" y="26662670"/>
                  </a:cubicBezTo>
                  <a:cubicBezTo>
                    <a:pt x="19480920" y="26672347"/>
                    <a:pt x="19575912" y="26677097"/>
                    <a:pt x="19669428" y="26677268"/>
                  </a:cubicBezTo>
                  <a:lnTo>
                    <a:pt x="19680290" y="26677268"/>
                  </a:lnTo>
                  <a:cubicBezTo>
                    <a:pt x="21104962" y="26674552"/>
                    <a:pt x="22292896" y="25607353"/>
                    <a:pt x="22292896" y="24260116"/>
                  </a:cubicBezTo>
                  <a:lnTo>
                    <a:pt x="22292896" y="2447362"/>
                  </a:lnTo>
                  <a:cubicBezTo>
                    <a:pt x="22292896" y="1465702"/>
                    <a:pt x="21648582" y="581630"/>
                    <a:pt x="20662963" y="210283"/>
                  </a:cubicBezTo>
                  <a:cubicBezTo>
                    <a:pt x="20646209" y="204003"/>
                    <a:pt x="20629275" y="197554"/>
                    <a:pt x="20612521" y="191105"/>
                  </a:cubicBezTo>
                  <a:cubicBezTo>
                    <a:pt x="20279320" y="62796"/>
                    <a:pt x="19928995" y="0"/>
                    <a:pt x="19581986" y="0"/>
                  </a:cubicBezTo>
                  <a:cubicBezTo>
                    <a:pt x="19581986" y="0"/>
                    <a:pt x="19581801" y="0"/>
                    <a:pt x="19581801" y="0"/>
                  </a:cubicBezTo>
                  <a:close/>
                </a:path>
              </a:pathLst>
            </a:custGeom>
            <a:blipFill>
              <a:blip r:embed="rId3"/>
              <a:stretch>
                <a:fillRect l="-41188" r="-40883"/>
              </a:stretch>
            </a:blipFill>
          </p:spPr>
          <p:txBody>
            <a:bodyPr/>
            <a:lstStyle/>
            <a:p>
              <a:endParaRPr lang="ar-EG"/>
            </a:p>
          </p:txBody>
        </p:sp>
      </p:grpSp>
      <p:sp>
        <p:nvSpPr>
          <p:cNvPr id="10" name="Freeform 10"/>
          <p:cNvSpPr/>
          <p:nvPr/>
        </p:nvSpPr>
        <p:spPr>
          <a:xfrm rot="-5400000">
            <a:off x="16628364" y="78277"/>
            <a:ext cx="1434995" cy="1462587"/>
          </a:xfrm>
          <a:custGeom>
            <a:avLst/>
            <a:gdLst/>
            <a:ahLst/>
            <a:cxnLst/>
            <a:rect l="l" t="t" r="r" b="b"/>
            <a:pathLst>
              <a:path w="1790220" h="1642527">
                <a:moveTo>
                  <a:pt x="0" y="0"/>
                </a:moveTo>
                <a:lnTo>
                  <a:pt x="1790220" y="0"/>
                </a:lnTo>
                <a:lnTo>
                  <a:pt x="1790220" y="1642527"/>
                </a:lnTo>
                <a:lnTo>
                  <a:pt x="0" y="1642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1" name="TextBox 11"/>
          <p:cNvSpPr txBox="1"/>
          <p:nvPr/>
        </p:nvSpPr>
        <p:spPr>
          <a:xfrm>
            <a:off x="3459571" y="900739"/>
            <a:ext cx="11219523" cy="850141"/>
          </a:xfrm>
          <a:prstGeom prst="rect">
            <a:avLst/>
          </a:prstGeom>
        </p:spPr>
        <p:txBody>
          <a:bodyPr lIns="0" tIns="0" rIns="0" bIns="0" rtlCol="0" anchor="t">
            <a:spAutoFit/>
          </a:bodyPr>
          <a:lstStyle/>
          <a:p>
            <a:pPr algn="ctr">
              <a:lnSpc>
                <a:spcPts val="6772"/>
              </a:lnSpc>
            </a:pPr>
            <a:r>
              <a:rPr lang="en-US" sz="5597" b="1" dirty="0">
                <a:solidFill>
                  <a:srgbClr val="344E41"/>
                </a:solidFill>
                <a:latin typeface="Roca One Bold"/>
                <a:ea typeface="Roca One Bold"/>
                <a:cs typeface="Roca One Bold"/>
                <a:sym typeface="Roca One Bold"/>
              </a:rPr>
              <a:t>Analysis &amp; Prediction Questions</a:t>
            </a:r>
          </a:p>
        </p:txBody>
      </p:sp>
      <p:sp>
        <p:nvSpPr>
          <p:cNvPr id="12" name="TextBox 12"/>
          <p:cNvSpPr txBox="1"/>
          <p:nvPr/>
        </p:nvSpPr>
        <p:spPr>
          <a:xfrm>
            <a:off x="1107228" y="2363443"/>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1-What is the total sales amount generated?</a:t>
            </a:r>
          </a:p>
        </p:txBody>
      </p:sp>
      <p:sp>
        <p:nvSpPr>
          <p:cNvPr id="13" name="TextBox 13"/>
          <p:cNvSpPr txBox="1"/>
          <p:nvPr/>
        </p:nvSpPr>
        <p:spPr>
          <a:xfrm>
            <a:off x="1184566" y="3030744"/>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2-How much total discount has been applied?</a:t>
            </a:r>
          </a:p>
        </p:txBody>
      </p:sp>
      <p:sp>
        <p:nvSpPr>
          <p:cNvPr id="14" name="TextBox 14"/>
          <p:cNvSpPr txBox="1"/>
          <p:nvPr/>
        </p:nvSpPr>
        <p:spPr>
          <a:xfrm>
            <a:off x="1107228" y="3707019"/>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3-What is the total profit earned?</a:t>
            </a:r>
          </a:p>
        </p:txBody>
      </p:sp>
      <p:sp>
        <p:nvSpPr>
          <p:cNvPr id="15" name="TextBox 15"/>
          <p:cNvSpPr txBox="1"/>
          <p:nvPr/>
        </p:nvSpPr>
        <p:spPr>
          <a:xfrm>
            <a:off x="1028700" y="4484333"/>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4-What is the average sales value per order?</a:t>
            </a:r>
          </a:p>
        </p:txBody>
      </p:sp>
      <p:sp>
        <p:nvSpPr>
          <p:cNvPr id="16" name="TextBox 16"/>
          <p:cNvSpPr txBox="1"/>
          <p:nvPr/>
        </p:nvSpPr>
        <p:spPr>
          <a:xfrm>
            <a:off x="1107228" y="5261648"/>
            <a:ext cx="12555602" cy="1057275"/>
          </a:xfrm>
          <a:prstGeom prst="rect">
            <a:avLst/>
          </a:prstGeom>
        </p:spPr>
        <p:txBody>
          <a:bodyPr lIns="0" tIns="0" rIns="0" bIns="0" rtlCol="0" anchor="t">
            <a:spAutoFit/>
          </a:bodyPr>
          <a:lstStyle/>
          <a:p>
            <a:pPr algn="l">
              <a:lnSpc>
                <a:spcPts val="4200"/>
              </a:lnSpc>
            </a:pPr>
            <a:r>
              <a:rPr lang="en-US" sz="3000" b="1" spc="129">
                <a:solidFill>
                  <a:srgbClr val="000000"/>
                </a:solidFill>
                <a:latin typeface="Roca One Bold"/>
                <a:ea typeface="Roca One Bold"/>
                <a:cs typeface="Roca One Bold"/>
                <a:sym typeface="Roca One Bold"/>
              </a:rPr>
              <a:t>5-Which payment methods are mostcommonly used for sales?</a:t>
            </a:r>
          </a:p>
          <a:p>
            <a:pPr marL="0" lvl="0" indent="0" algn="l">
              <a:lnSpc>
                <a:spcPts val="4200"/>
              </a:lnSpc>
              <a:spcBef>
                <a:spcPct val="0"/>
              </a:spcBef>
            </a:pPr>
            <a:endParaRPr lang="en-US" sz="3000" b="1" spc="129">
              <a:solidFill>
                <a:srgbClr val="000000"/>
              </a:solidFill>
              <a:latin typeface="Roca One Bold"/>
              <a:ea typeface="Roca One Bold"/>
              <a:cs typeface="Roca One Bold"/>
              <a:sym typeface="Roca One Bold"/>
            </a:endParaRPr>
          </a:p>
        </p:txBody>
      </p:sp>
      <p:sp>
        <p:nvSpPr>
          <p:cNvPr id="17" name="TextBox 17"/>
          <p:cNvSpPr txBox="1"/>
          <p:nvPr/>
        </p:nvSpPr>
        <p:spPr>
          <a:xfrm>
            <a:off x="1107228" y="6048324"/>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6-Which customer segments contribute the most to sales?</a:t>
            </a:r>
          </a:p>
        </p:txBody>
      </p:sp>
      <p:sp>
        <p:nvSpPr>
          <p:cNvPr id="18" name="TextBox 18"/>
          <p:cNvSpPr txBox="1"/>
          <p:nvPr/>
        </p:nvSpPr>
        <p:spPr>
          <a:xfrm>
            <a:off x="1184566" y="6687000"/>
            <a:ext cx="11555267"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7-Which customer segment generates the highest order profit?</a:t>
            </a:r>
          </a:p>
        </p:txBody>
      </p:sp>
      <p:sp>
        <p:nvSpPr>
          <p:cNvPr id="19" name="TextBox 19"/>
          <p:cNvSpPr txBox="1"/>
          <p:nvPr/>
        </p:nvSpPr>
        <p:spPr>
          <a:xfrm>
            <a:off x="1340433" y="7486849"/>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8-Which countries have the highest profit per order?</a:t>
            </a:r>
          </a:p>
        </p:txBody>
      </p:sp>
      <p:sp>
        <p:nvSpPr>
          <p:cNvPr id="20" name="TextBox 20"/>
          <p:cNvSpPr txBox="1"/>
          <p:nvPr/>
        </p:nvSpPr>
        <p:spPr>
          <a:xfrm>
            <a:off x="1184566" y="8286949"/>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 9-Which product categories are generating the most sales?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703727" y="205378"/>
            <a:ext cx="1527168" cy="1406623"/>
          </a:xfrm>
          <a:custGeom>
            <a:avLst/>
            <a:gdLst/>
            <a:ahLst/>
            <a:cxnLst/>
            <a:rect l="l" t="t" r="r" b="b"/>
            <a:pathLst>
              <a:path w="1523818" h="1398103">
                <a:moveTo>
                  <a:pt x="0" y="0"/>
                </a:moveTo>
                <a:lnTo>
                  <a:pt x="1523818" y="0"/>
                </a:lnTo>
                <a:lnTo>
                  <a:pt x="1523818" y="1398103"/>
                </a:lnTo>
                <a:lnTo>
                  <a:pt x="0" y="1398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17376" y="120064"/>
            <a:ext cx="1863824" cy="1552210"/>
          </a:xfrm>
          <a:custGeom>
            <a:avLst/>
            <a:gdLst/>
            <a:ahLst/>
            <a:cxnLst/>
            <a:rect l="l" t="t" r="r" b="b"/>
            <a:pathLst>
              <a:path w="2263647" h="2049791">
                <a:moveTo>
                  <a:pt x="0" y="0"/>
                </a:moveTo>
                <a:lnTo>
                  <a:pt x="2263647" y="0"/>
                </a:lnTo>
                <a:lnTo>
                  <a:pt x="2263647" y="2049791"/>
                </a:lnTo>
                <a:lnTo>
                  <a:pt x="0" y="2049791"/>
                </a:lnTo>
                <a:lnTo>
                  <a:pt x="0" y="0"/>
                </a:lnTo>
                <a:close/>
              </a:path>
            </a:pathLst>
          </a:custGeom>
          <a:blipFill>
            <a:blip r:embed="rId4"/>
            <a:stretch>
              <a:fillRect t="-13685" r="-10163" b="-815"/>
            </a:stretch>
          </a:blipFill>
        </p:spPr>
        <p:txBody>
          <a:bodyPr/>
          <a:lstStyle/>
          <a:p>
            <a:endParaRPr lang="en-US" dirty="0"/>
          </a:p>
        </p:txBody>
      </p:sp>
      <p:grpSp>
        <p:nvGrpSpPr>
          <p:cNvPr id="4" name="Group 4"/>
          <p:cNvGrpSpPr/>
          <p:nvPr/>
        </p:nvGrpSpPr>
        <p:grpSpPr>
          <a:xfrm>
            <a:off x="117375" y="9634735"/>
            <a:ext cx="17027625" cy="662819"/>
            <a:chOff x="0" y="0"/>
            <a:chExt cx="18080477" cy="609600"/>
          </a:xfrm>
        </p:grpSpPr>
        <p:sp>
          <p:nvSpPr>
            <p:cNvPr id="5" name="Freeform 5"/>
            <p:cNvSpPr/>
            <p:nvPr/>
          </p:nvSpPr>
          <p:spPr>
            <a:xfrm>
              <a:off x="0" y="0"/>
              <a:ext cx="18080478" cy="609600"/>
            </a:xfrm>
            <a:custGeom>
              <a:avLst/>
              <a:gdLst/>
              <a:ahLst/>
              <a:cxnLst/>
              <a:rect l="l" t="t" r="r" b="b"/>
              <a:pathLst>
                <a:path w="18080478" h="609600">
                  <a:moveTo>
                    <a:pt x="17877278" y="0"/>
                  </a:moveTo>
                  <a:lnTo>
                    <a:pt x="0" y="0"/>
                  </a:lnTo>
                  <a:lnTo>
                    <a:pt x="203200" y="609600"/>
                  </a:lnTo>
                  <a:lnTo>
                    <a:pt x="18080478" y="609600"/>
                  </a:lnTo>
                  <a:lnTo>
                    <a:pt x="17877278" y="0"/>
                  </a:lnTo>
                  <a:close/>
                </a:path>
              </a:pathLst>
            </a:custGeom>
            <a:solidFill>
              <a:srgbClr val="EB493A"/>
            </a:solidFill>
          </p:spPr>
          <p:txBody>
            <a:bodyPr/>
            <a:lstStyle/>
            <a:p>
              <a:endParaRPr lang="ar-EG"/>
            </a:p>
          </p:txBody>
        </p:sp>
        <p:sp>
          <p:nvSpPr>
            <p:cNvPr id="6" name="TextBox 6"/>
            <p:cNvSpPr txBox="1"/>
            <p:nvPr/>
          </p:nvSpPr>
          <p:spPr>
            <a:xfrm>
              <a:off x="101600" y="-47625"/>
              <a:ext cx="17877277" cy="657225"/>
            </a:xfrm>
            <a:prstGeom prst="rect">
              <a:avLst/>
            </a:prstGeom>
          </p:spPr>
          <p:txBody>
            <a:bodyPr lIns="50800" tIns="50800" rIns="50800" bIns="50800" rtlCol="0" anchor="ctr"/>
            <a:lstStyle/>
            <a:p>
              <a:pPr algn="ctr">
                <a:lnSpc>
                  <a:spcPts val="3251"/>
                </a:lnSpc>
              </a:pPr>
              <a:endParaRPr/>
            </a:p>
          </p:txBody>
        </p:sp>
      </p:grpSp>
      <p:sp>
        <p:nvSpPr>
          <p:cNvPr id="7" name="TextBox 7"/>
          <p:cNvSpPr txBox="1"/>
          <p:nvPr/>
        </p:nvSpPr>
        <p:spPr>
          <a:xfrm>
            <a:off x="3205185" y="488211"/>
            <a:ext cx="11219523" cy="850141"/>
          </a:xfrm>
          <a:prstGeom prst="rect">
            <a:avLst/>
          </a:prstGeom>
        </p:spPr>
        <p:txBody>
          <a:bodyPr lIns="0" tIns="0" rIns="0" bIns="0" rtlCol="0" anchor="t">
            <a:spAutoFit/>
          </a:bodyPr>
          <a:lstStyle/>
          <a:p>
            <a:pPr algn="ctr">
              <a:lnSpc>
                <a:spcPts val="6772"/>
              </a:lnSpc>
            </a:pPr>
            <a:r>
              <a:rPr lang="en-US" sz="5597" b="1">
                <a:solidFill>
                  <a:srgbClr val="344E41"/>
                </a:solidFill>
                <a:latin typeface="Roca One Bold"/>
                <a:ea typeface="Roca One Bold"/>
                <a:cs typeface="Roca One Bold"/>
                <a:sym typeface="Roca One Bold"/>
              </a:rPr>
              <a:t>Analysis &amp; Prediction Questions</a:t>
            </a:r>
          </a:p>
        </p:txBody>
      </p:sp>
      <p:grpSp>
        <p:nvGrpSpPr>
          <p:cNvPr id="8" name="Group 8"/>
          <p:cNvGrpSpPr/>
          <p:nvPr/>
        </p:nvGrpSpPr>
        <p:grpSpPr>
          <a:xfrm>
            <a:off x="12647297" y="2703582"/>
            <a:ext cx="5565488" cy="7545214"/>
            <a:chOff x="0" y="0"/>
            <a:chExt cx="17689920" cy="19962406"/>
          </a:xfrm>
        </p:grpSpPr>
        <p:sp>
          <p:nvSpPr>
            <p:cNvPr id="9" name="Freeform 9"/>
            <p:cNvSpPr/>
            <p:nvPr/>
          </p:nvSpPr>
          <p:spPr>
            <a:xfrm flipH="1">
              <a:off x="24298" y="0"/>
              <a:ext cx="17923780" cy="19962368"/>
            </a:xfrm>
            <a:custGeom>
              <a:avLst/>
              <a:gdLst/>
              <a:ahLst/>
              <a:cxnLst/>
              <a:rect l="l" t="t" r="r" b="b"/>
              <a:pathLst>
                <a:path w="17923780" h="19962368">
                  <a:moveTo>
                    <a:pt x="2174120" y="0"/>
                  </a:moveTo>
                  <a:cubicBezTo>
                    <a:pt x="2720787" y="0"/>
                    <a:pt x="3257268" y="181229"/>
                    <a:pt x="3659555" y="527304"/>
                  </a:cubicBezTo>
                  <a:lnTo>
                    <a:pt x="17074826" y="12068048"/>
                  </a:lnTo>
                  <a:cubicBezTo>
                    <a:pt x="17923780" y="12831064"/>
                    <a:pt x="17851263" y="14086078"/>
                    <a:pt x="16898706" y="14760956"/>
                  </a:cubicBezTo>
                  <a:cubicBezTo>
                    <a:pt x="12817524" y="17575403"/>
                    <a:pt x="7809680" y="19436460"/>
                    <a:pt x="2331493" y="19951446"/>
                  </a:cubicBezTo>
                  <a:cubicBezTo>
                    <a:pt x="2255020" y="19958686"/>
                    <a:pt x="2178844" y="19962240"/>
                    <a:pt x="2103850" y="19962368"/>
                  </a:cubicBezTo>
                  <a:lnTo>
                    <a:pt x="2095140" y="19962368"/>
                  </a:lnTo>
                  <a:cubicBezTo>
                    <a:pt x="952644" y="19960337"/>
                    <a:pt x="0" y="19161761"/>
                    <a:pt x="0" y="18153635"/>
                  </a:cubicBezTo>
                  <a:lnTo>
                    <a:pt x="0" y="1831340"/>
                  </a:lnTo>
                  <a:cubicBezTo>
                    <a:pt x="0" y="1096772"/>
                    <a:pt x="516698" y="435229"/>
                    <a:pt x="1307100" y="157353"/>
                  </a:cubicBezTo>
                  <a:cubicBezTo>
                    <a:pt x="1320535" y="152654"/>
                    <a:pt x="1334115" y="147828"/>
                    <a:pt x="1347550" y="143002"/>
                  </a:cubicBezTo>
                  <a:cubicBezTo>
                    <a:pt x="1614757" y="46990"/>
                    <a:pt x="1895693" y="0"/>
                    <a:pt x="2173973" y="0"/>
                  </a:cubicBezTo>
                  <a:cubicBezTo>
                    <a:pt x="2173973" y="0"/>
                    <a:pt x="2174120" y="0"/>
                    <a:pt x="2174120" y="0"/>
                  </a:cubicBezTo>
                  <a:close/>
                </a:path>
              </a:pathLst>
            </a:custGeom>
            <a:blipFill>
              <a:blip r:embed="rId5"/>
              <a:stretch>
                <a:fillRect l="-69110" r="-180"/>
              </a:stretch>
            </a:blipFill>
          </p:spPr>
          <p:txBody>
            <a:bodyPr/>
            <a:lstStyle/>
            <a:p>
              <a:endParaRPr lang="en-US" dirty="0"/>
            </a:p>
          </p:txBody>
        </p:sp>
      </p:grpSp>
      <p:sp>
        <p:nvSpPr>
          <p:cNvPr id="10" name="TextBox 10"/>
          <p:cNvSpPr txBox="1"/>
          <p:nvPr/>
        </p:nvSpPr>
        <p:spPr>
          <a:xfrm>
            <a:off x="1028700" y="3067050"/>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11-Which cities have the highest number of customer orders?</a:t>
            </a:r>
          </a:p>
        </p:txBody>
      </p:sp>
      <p:sp>
        <p:nvSpPr>
          <p:cNvPr id="11" name="TextBox 11"/>
          <p:cNvSpPr txBox="1"/>
          <p:nvPr/>
        </p:nvSpPr>
        <p:spPr>
          <a:xfrm>
            <a:off x="1028700" y="2374264"/>
            <a:ext cx="11978322"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10-Which products are the most profitable based on order profit?</a:t>
            </a:r>
          </a:p>
        </p:txBody>
      </p:sp>
      <p:sp>
        <p:nvSpPr>
          <p:cNvPr id="12" name="TextBox 12"/>
          <p:cNvSpPr txBox="1"/>
          <p:nvPr/>
        </p:nvSpPr>
        <p:spPr>
          <a:xfrm>
            <a:off x="1028700" y="3853191"/>
            <a:ext cx="1124353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12-What is the distribution of order statuses ?</a:t>
            </a:r>
          </a:p>
        </p:txBody>
      </p:sp>
      <p:sp>
        <p:nvSpPr>
          <p:cNvPr id="13" name="TextBox 13"/>
          <p:cNvSpPr txBox="1"/>
          <p:nvPr/>
        </p:nvSpPr>
        <p:spPr>
          <a:xfrm>
            <a:off x="1028700" y="4643766"/>
            <a:ext cx="10918305" cy="10572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13-Which countries have the highest number of suspected fraudulent orders?</a:t>
            </a:r>
          </a:p>
        </p:txBody>
      </p:sp>
      <p:sp>
        <p:nvSpPr>
          <p:cNvPr id="14" name="TextBox 14"/>
          <p:cNvSpPr txBox="1"/>
          <p:nvPr/>
        </p:nvSpPr>
        <p:spPr>
          <a:xfrm>
            <a:off x="906488" y="5967741"/>
            <a:ext cx="11243535" cy="523875"/>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Roca One Bold"/>
                <a:ea typeface="Roca One Bold"/>
                <a:cs typeface="Roca One Bold"/>
                <a:sym typeface="Roca One Bold"/>
              </a:rPr>
              <a:t>14-Which countries have the highest customer orders?</a:t>
            </a:r>
          </a:p>
        </p:txBody>
      </p:sp>
      <p:sp>
        <p:nvSpPr>
          <p:cNvPr id="15" name="TextBox 15"/>
          <p:cNvSpPr txBox="1"/>
          <p:nvPr/>
        </p:nvSpPr>
        <p:spPr>
          <a:xfrm>
            <a:off x="906488" y="6762377"/>
            <a:ext cx="11978322" cy="523875"/>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Roca One Bold"/>
                <a:ea typeface="Roca One Bold"/>
                <a:cs typeface="Roca One Bold"/>
                <a:sym typeface="Roca One Bold"/>
              </a:rPr>
              <a:t>15-Which states have the most customer orders?</a:t>
            </a:r>
          </a:p>
        </p:txBody>
      </p:sp>
      <p:sp>
        <p:nvSpPr>
          <p:cNvPr id="16" name="TextBox 16"/>
          <p:cNvSpPr txBox="1"/>
          <p:nvPr/>
        </p:nvSpPr>
        <p:spPr>
          <a:xfrm>
            <a:off x="906488" y="7552952"/>
            <a:ext cx="10713589" cy="1057275"/>
          </a:xfrm>
          <a:prstGeom prst="rect">
            <a:avLst/>
          </a:prstGeom>
        </p:spPr>
        <p:txBody>
          <a:bodyPr lIns="0" tIns="0" rIns="0" bIns="0" rtlCol="0" anchor="t">
            <a:spAutoFit/>
          </a:bodyPr>
          <a:lstStyle/>
          <a:p>
            <a:pPr algn="l">
              <a:lnSpc>
                <a:spcPts val="4200"/>
              </a:lnSpc>
            </a:pPr>
            <a:r>
              <a:rPr lang="en-US" sz="3000" b="1">
                <a:solidFill>
                  <a:srgbClr val="000000"/>
                </a:solidFill>
                <a:latin typeface="Roca One Bold"/>
                <a:ea typeface="Roca One Bold"/>
                <a:cs typeface="Roca One Bold"/>
                <a:sym typeface="Roca One Bold"/>
              </a:rPr>
              <a:t>16-Which customers are suspected of fraudulent activities </a:t>
            </a:r>
          </a:p>
          <a:p>
            <a:pPr algn="l">
              <a:lnSpc>
                <a:spcPts val="4200"/>
              </a:lnSpc>
              <a:spcBef>
                <a:spcPct val="0"/>
              </a:spcBef>
            </a:pPr>
            <a:r>
              <a:rPr lang="en-US" sz="3000" b="1">
                <a:solidFill>
                  <a:srgbClr val="000000"/>
                </a:solidFill>
                <a:latin typeface="Roca One Bold"/>
                <a:ea typeface="Roca One Bold"/>
                <a:cs typeface="Roca One Bold"/>
                <a:sym typeface="Roca One Bold"/>
              </a:rPr>
              <a:t>the most?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798319" y="145474"/>
            <a:ext cx="1338352" cy="1245702"/>
          </a:xfrm>
          <a:custGeom>
            <a:avLst/>
            <a:gdLst/>
            <a:ahLst/>
            <a:cxnLst/>
            <a:rect l="l" t="t" r="r" b="b"/>
            <a:pathLst>
              <a:path w="1523818" h="1398103">
                <a:moveTo>
                  <a:pt x="0" y="0"/>
                </a:moveTo>
                <a:lnTo>
                  <a:pt x="1523818" y="0"/>
                </a:lnTo>
                <a:lnTo>
                  <a:pt x="1523818" y="1398103"/>
                </a:lnTo>
                <a:lnTo>
                  <a:pt x="0" y="1398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a:off x="0" y="99149"/>
            <a:ext cx="1619694" cy="1536840"/>
          </a:xfrm>
          <a:custGeom>
            <a:avLst/>
            <a:gdLst/>
            <a:ahLst/>
            <a:cxnLst/>
            <a:rect l="l" t="t" r="r" b="b"/>
            <a:pathLst>
              <a:path w="2263647" h="2049791">
                <a:moveTo>
                  <a:pt x="0" y="0"/>
                </a:moveTo>
                <a:lnTo>
                  <a:pt x="2263647" y="0"/>
                </a:lnTo>
                <a:lnTo>
                  <a:pt x="2263647" y="2049791"/>
                </a:lnTo>
                <a:lnTo>
                  <a:pt x="0" y="2049791"/>
                </a:lnTo>
                <a:lnTo>
                  <a:pt x="0" y="0"/>
                </a:lnTo>
                <a:close/>
              </a:path>
            </a:pathLst>
          </a:custGeom>
          <a:blipFill>
            <a:blip r:embed="rId4"/>
            <a:stretch>
              <a:fillRect t="-13685" r="-10163" b="-815"/>
            </a:stretch>
          </a:blipFill>
        </p:spPr>
        <p:txBody>
          <a:bodyPr/>
          <a:lstStyle/>
          <a:p>
            <a:endParaRPr lang="ar-EG"/>
          </a:p>
        </p:txBody>
      </p:sp>
      <p:sp>
        <p:nvSpPr>
          <p:cNvPr id="4" name="TextBox 4"/>
          <p:cNvSpPr txBox="1"/>
          <p:nvPr/>
        </p:nvSpPr>
        <p:spPr>
          <a:xfrm>
            <a:off x="3205185" y="488211"/>
            <a:ext cx="11219523" cy="850141"/>
          </a:xfrm>
          <a:prstGeom prst="rect">
            <a:avLst/>
          </a:prstGeom>
        </p:spPr>
        <p:txBody>
          <a:bodyPr lIns="0" tIns="0" rIns="0" bIns="0" rtlCol="0" anchor="t">
            <a:spAutoFit/>
          </a:bodyPr>
          <a:lstStyle/>
          <a:p>
            <a:pPr algn="ctr">
              <a:lnSpc>
                <a:spcPts val="6772"/>
              </a:lnSpc>
            </a:pPr>
            <a:r>
              <a:rPr lang="en-US" sz="5597" b="1">
                <a:solidFill>
                  <a:srgbClr val="344E41"/>
                </a:solidFill>
                <a:latin typeface="Roca One Bold"/>
                <a:ea typeface="Roca One Bold"/>
                <a:cs typeface="Roca One Bold"/>
                <a:sym typeface="Roca One Bold"/>
              </a:rPr>
              <a:t>Analysis &amp; Prediction Questions</a:t>
            </a:r>
          </a:p>
        </p:txBody>
      </p:sp>
      <p:sp>
        <p:nvSpPr>
          <p:cNvPr id="5" name="Freeform 5"/>
          <p:cNvSpPr/>
          <p:nvPr/>
        </p:nvSpPr>
        <p:spPr>
          <a:xfrm>
            <a:off x="14241523" y="5500195"/>
            <a:ext cx="791483" cy="757845"/>
          </a:xfrm>
          <a:custGeom>
            <a:avLst/>
            <a:gdLst/>
            <a:ahLst/>
            <a:cxnLst/>
            <a:rect l="l" t="t" r="r" b="b"/>
            <a:pathLst>
              <a:path w="791483" h="757845">
                <a:moveTo>
                  <a:pt x="0" y="0"/>
                </a:moveTo>
                <a:lnTo>
                  <a:pt x="791482" y="0"/>
                </a:lnTo>
                <a:lnTo>
                  <a:pt x="791482" y="757845"/>
                </a:lnTo>
                <a:lnTo>
                  <a:pt x="0" y="75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grpSp>
        <p:nvGrpSpPr>
          <p:cNvPr id="6" name="Group 6"/>
          <p:cNvGrpSpPr/>
          <p:nvPr/>
        </p:nvGrpSpPr>
        <p:grpSpPr>
          <a:xfrm>
            <a:off x="-1" y="9545462"/>
            <a:ext cx="17678401" cy="736287"/>
            <a:chOff x="0" y="0"/>
            <a:chExt cx="14541388" cy="609600"/>
          </a:xfrm>
        </p:grpSpPr>
        <p:sp>
          <p:nvSpPr>
            <p:cNvPr id="7" name="Freeform 7"/>
            <p:cNvSpPr/>
            <p:nvPr/>
          </p:nvSpPr>
          <p:spPr>
            <a:xfrm>
              <a:off x="0" y="0"/>
              <a:ext cx="14541388" cy="609600"/>
            </a:xfrm>
            <a:custGeom>
              <a:avLst/>
              <a:gdLst/>
              <a:ahLst/>
              <a:cxnLst/>
              <a:rect l="l" t="t" r="r" b="b"/>
              <a:pathLst>
                <a:path w="14541388" h="609600">
                  <a:moveTo>
                    <a:pt x="14338188" y="0"/>
                  </a:moveTo>
                  <a:lnTo>
                    <a:pt x="0" y="0"/>
                  </a:lnTo>
                  <a:lnTo>
                    <a:pt x="203200" y="609600"/>
                  </a:lnTo>
                  <a:lnTo>
                    <a:pt x="14541388" y="609600"/>
                  </a:lnTo>
                  <a:lnTo>
                    <a:pt x="14338188" y="0"/>
                  </a:lnTo>
                  <a:close/>
                </a:path>
              </a:pathLst>
            </a:custGeom>
            <a:solidFill>
              <a:srgbClr val="EB493A"/>
            </a:solidFill>
          </p:spPr>
          <p:txBody>
            <a:bodyPr/>
            <a:lstStyle/>
            <a:p>
              <a:endParaRPr lang="ar-EG"/>
            </a:p>
          </p:txBody>
        </p:sp>
        <p:sp>
          <p:nvSpPr>
            <p:cNvPr id="8" name="TextBox 8"/>
            <p:cNvSpPr txBox="1"/>
            <p:nvPr/>
          </p:nvSpPr>
          <p:spPr>
            <a:xfrm>
              <a:off x="101600" y="-47625"/>
              <a:ext cx="14338188" cy="657225"/>
            </a:xfrm>
            <a:prstGeom prst="rect">
              <a:avLst/>
            </a:prstGeom>
          </p:spPr>
          <p:txBody>
            <a:bodyPr lIns="50800" tIns="50800" rIns="50800" bIns="50800" rtlCol="0" anchor="ctr"/>
            <a:lstStyle/>
            <a:p>
              <a:pPr algn="ctr">
                <a:lnSpc>
                  <a:spcPts val="3251"/>
                </a:lnSpc>
              </a:pPr>
              <a:endParaRPr/>
            </a:p>
          </p:txBody>
        </p:sp>
      </p:grpSp>
      <p:grpSp>
        <p:nvGrpSpPr>
          <p:cNvPr id="9" name="Group 9"/>
          <p:cNvGrpSpPr/>
          <p:nvPr/>
        </p:nvGrpSpPr>
        <p:grpSpPr>
          <a:xfrm>
            <a:off x="11731101" y="2848894"/>
            <a:ext cx="6603810" cy="7475972"/>
            <a:chOff x="0" y="0"/>
            <a:chExt cx="18171453" cy="20748439"/>
          </a:xfrm>
        </p:grpSpPr>
        <p:sp>
          <p:nvSpPr>
            <p:cNvPr id="10" name="Freeform 10"/>
            <p:cNvSpPr/>
            <p:nvPr/>
          </p:nvSpPr>
          <p:spPr>
            <a:xfrm>
              <a:off x="-200660" y="0"/>
              <a:ext cx="18372059" cy="20748425"/>
            </a:xfrm>
            <a:custGeom>
              <a:avLst/>
              <a:gdLst/>
              <a:ahLst/>
              <a:cxnLst/>
              <a:rect l="l" t="t" r="r" b="b"/>
              <a:pathLst>
                <a:path w="18372059" h="20748425">
                  <a:moveTo>
                    <a:pt x="16215549" y="0"/>
                  </a:moveTo>
                  <a:cubicBezTo>
                    <a:pt x="16136876" y="0"/>
                    <a:pt x="16057320" y="3693"/>
                    <a:pt x="15977235" y="11388"/>
                  </a:cubicBezTo>
                  <a:cubicBezTo>
                    <a:pt x="10349765" y="546611"/>
                    <a:pt x="5205645" y="2480984"/>
                    <a:pt x="1013373" y="5406242"/>
                  </a:cubicBezTo>
                  <a:cubicBezTo>
                    <a:pt x="62230" y="6107818"/>
                    <a:pt x="0" y="7412020"/>
                    <a:pt x="832338" y="8205160"/>
                  </a:cubicBezTo>
                  <a:lnTo>
                    <a:pt x="14612752" y="20200276"/>
                  </a:lnTo>
                  <a:cubicBezTo>
                    <a:pt x="15026092" y="20560066"/>
                    <a:pt x="15577154" y="20748425"/>
                    <a:pt x="16138822" y="20748425"/>
                  </a:cubicBezTo>
                  <a:cubicBezTo>
                    <a:pt x="16424695" y="20748425"/>
                    <a:pt x="16713220" y="20699642"/>
                    <a:pt x="16987778" y="20599767"/>
                  </a:cubicBezTo>
                  <a:cubicBezTo>
                    <a:pt x="17001566" y="20594690"/>
                    <a:pt x="17015358" y="20589765"/>
                    <a:pt x="17029323" y="20584841"/>
                  </a:cubicBezTo>
                  <a:cubicBezTo>
                    <a:pt x="17841329" y="20296147"/>
                    <a:pt x="18372059" y="19608575"/>
                    <a:pt x="18372059" y="18844982"/>
                  </a:cubicBezTo>
                  <a:lnTo>
                    <a:pt x="18372059" y="1879897"/>
                  </a:lnTo>
                  <a:cubicBezTo>
                    <a:pt x="18372059" y="830842"/>
                    <a:pt x="17391040" y="0"/>
                    <a:pt x="16215549" y="0"/>
                  </a:cubicBezTo>
                  <a:close/>
                </a:path>
              </a:pathLst>
            </a:custGeom>
            <a:blipFill>
              <a:blip r:embed="rId7"/>
              <a:stretch>
                <a:fillRect l="-36066" r="-35788"/>
              </a:stretch>
            </a:blipFill>
          </p:spPr>
          <p:txBody>
            <a:bodyPr/>
            <a:lstStyle/>
            <a:p>
              <a:endParaRPr lang="ar-EG"/>
            </a:p>
          </p:txBody>
        </p:sp>
      </p:grpSp>
      <p:sp>
        <p:nvSpPr>
          <p:cNvPr id="11" name="TextBox 11"/>
          <p:cNvSpPr txBox="1"/>
          <p:nvPr/>
        </p:nvSpPr>
        <p:spPr>
          <a:xfrm>
            <a:off x="906488" y="2543840"/>
            <a:ext cx="11978322"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17-What are the different segments for delivery status ?</a:t>
            </a:r>
          </a:p>
        </p:txBody>
      </p:sp>
      <p:sp>
        <p:nvSpPr>
          <p:cNvPr id="12" name="TextBox 12"/>
          <p:cNvSpPr txBox="1"/>
          <p:nvPr/>
        </p:nvSpPr>
        <p:spPr>
          <a:xfrm>
            <a:off x="1028700" y="5076825"/>
            <a:ext cx="11978322"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19-How do sales vary based on late delivery risk</a:t>
            </a:r>
          </a:p>
        </p:txBody>
      </p:sp>
      <p:sp>
        <p:nvSpPr>
          <p:cNvPr id="13" name="TextBox 13"/>
          <p:cNvSpPr txBox="1"/>
          <p:nvPr/>
        </p:nvSpPr>
        <p:spPr>
          <a:xfrm>
            <a:off x="1028700" y="3934490"/>
            <a:ext cx="11978322"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18-What shipping modes are most frequently used for orders</a:t>
            </a:r>
          </a:p>
        </p:txBody>
      </p:sp>
      <p:sp>
        <p:nvSpPr>
          <p:cNvPr id="14" name="TextBox 14"/>
          <p:cNvSpPr txBox="1"/>
          <p:nvPr/>
        </p:nvSpPr>
        <p:spPr>
          <a:xfrm>
            <a:off x="1028700" y="6508552"/>
            <a:ext cx="11978322"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Roca One Bold"/>
                <a:ea typeface="Roca One Bold"/>
                <a:cs typeface="Roca One Bold"/>
                <a:sym typeface="Roca One Bold"/>
              </a:rPr>
              <a:t>20- Which shipping modes are the most profitable?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58" y="9584447"/>
            <a:ext cx="18320657"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79156" y="157485"/>
            <a:ext cx="1673444" cy="1534461"/>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811369" y="105030"/>
            <a:ext cx="1469845" cy="1259785"/>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10" name="Freeform 10"/>
          <p:cNvSpPr/>
          <p:nvPr/>
        </p:nvSpPr>
        <p:spPr>
          <a:xfrm>
            <a:off x="767716" y="2042176"/>
            <a:ext cx="6644026" cy="7135315"/>
          </a:xfrm>
          <a:custGeom>
            <a:avLst/>
            <a:gdLst/>
            <a:ahLst/>
            <a:cxnLst/>
            <a:rect l="l" t="t" r="r" b="b"/>
            <a:pathLst>
              <a:path w="6644026" h="7135315">
                <a:moveTo>
                  <a:pt x="0" y="0"/>
                </a:moveTo>
                <a:lnTo>
                  <a:pt x="6644026" y="0"/>
                </a:lnTo>
                <a:lnTo>
                  <a:pt x="6644026" y="7135315"/>
                </a:lnTo>
                <a:lnTo>
                  <a:pt x="0" y="7135315"/>
                </a:lnTo>
                <a:lnTo>
                  <a:pt x="0" y="0"/>
                </a:lnTo>
                <a:close/>
              </a:path>
            </a:pathLst>
          </a:custGeom>
          <a:blipFill>
            <a:blip r:embed="rId5"/>
            <a:stretch>
              <a:fillRect l="-2110" t="-3437" r="-1612"/>
            </a:stretch>
          </a:blipFill>
        </p:spPr>
        <p:txBody>
          <a:bodyPr/>
          <a:lstStyle/>
          <a:p>
            <a:endParaRPr lang="ar-EG"/>
          </a:p>
        </p:txBody>
      </p:sp>
      <p:sp>
        <p:nvSpPr>
          <p:cNvPr id="11" name="Freeform 11"/>
          <p:cNvSpPr/>
          <p:nvPr/>
        </p:nvSpPr>
        <p:spPr>
          <a:xfrm>
            <a:off x="8373859" y="2392406"/>
            <a:ext cx="9380741" cy="6422040"/>
          </a:xfrm>
          <a:custGeom>
            <a:avLst/>
            <a:gdLst/>
            <a:ahLst/>
            <a:cxnLst/>
            <a:rect l="l" t="t" r="r" b="b"/>
            <a:pathLst>
              <a:path w="9028325" h="4890930">
                <a:moveTo>
                  <a:pt x="0" y="0"/>
                </a:moveTo>
                <a:lnTo>
                  <a:pt x="9028325" y="0"/>
                </a:lnTo>
                <a:lnTo>
                  <a:pt x="9028325" y="4890930"/>
                </a:lnTo>
                <a:lnTo>
                  <a:pt x="0" y="4890930"/>
                </a:lnTo>
                <a:lnTo>
                  <a:pt x="0" y="0"/>
                </a:lnTo>
                <a:close/>
              </a:path>
            </a:pathLst>
          </a:custGeom>
          <a:blipFill>
            <a:blip r:embed="rId6"/>
            <a:stretch>
              <a:fillRect l="-5030" t="-2311" r="-10083"/>
            </a:stretch>
          </a:blipFill>
        </p:spPr>
        <p:txBody>
          <a:bodyPr/>
          <a:lstStyle/>
          <a:p>
            <a:endParaRPr lang="ar-EG"/>
          </a:p>
        </p:txBody>
      </p:sp>
      <p:sp>
        <p:nvSpPr>
          <p:cNvPr id="12" name="TextBox 12"/>
          <p:cNvSpPr txBox="1"/>
          <p:nvPr/>
        </p:nvSpPr>
        <p:spPr>
          <a:xfrm>
            <a:off x="3760166" y="414053"/>
            <a:ext cx="10611583" cy="858122"/>
          </a:xfrm>
          <a:prstGeom prst="rect">
            <a:avLst/>
          </a:prstGeom>
        </p:spPr>
        <p:txBody>
          <a:bodyPr lIns="0" tIns="0" rIns="0" bIns="0" rtlCol="0" anchor="t">
            <a:spAutoFit/>
          </a:bodyPr>
          <a:lstStyle/>
          <a:p>
            <a:pPr algn="ctr">
              <a:lnSpc>
                <a:spcPts val="6675"/>
              </a:lnSpc>
            </a:pPr>
            <a:r>
              <a:rPr lang="en-US" sz="6068" b="1">
                <a:solidFill>
                  <a:srgbClr val="344E41"/>
                </a:solidFill>
                <a:latin typeface="Roca One Bold"/>
                <a:ea typeface="Roca One Bold"/>
                <a:cs typeface="Roca One Bold"/>
                <a:sym typeface="Roca One Bold"/>
              </a:rPr>
              <a:t>Explore &amp; clean data by SQL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563034"/>
            <a:ext cx="18288001"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104686" y="0"/>
            <a:ext cx="1626420" cy="1578037"/>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907238" y="3029"/>
            <a:ext cx="1354507" cy="1183785"/>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Freeform 10"/>
          <p:cNvSpPr/>
          <p:nvPr/>
        </p:nvSpPr>
        <p:spPr>
          <a:xfrm>
            <a:off x="299621" y="2087021"/>
            <a:ext cx="7276120" cy="6887850"/>
          </a:xfrm>
          <a:custGeom>
            <a:avLst/>
            <a:gdLst/>
            <a:ahLst/>
            <a:cxnLst/>
            <a:rect l="l" t="t" r="r" b="b"/>
            <a:pathLst>
              <a:path w="6909870" h="6105793">
                <a:moveTo>
                  <a:pt x="0" y="0"/>
                </a:moveTo>
                <a:lnTo>
                  <a:pt x="6909870" y="0"/>
                </a:lnTo>
                <a:lnTo>
                  <a:pt x="6909870" y="6105792"/>
                </a:lnTo>
                <a:lnTo>
                  <a:pt x="0" y="6105792"/>
                </a:lnTo>
                <a:lnTo>
                  <a:pt x="0" y="0"/>
                </a:lnTo>
                <a:close/>
              </a:path>
            </a:pathLst>
          </a:custGeom>
          <a:blipFill>
            <a:blip r:embed="rId5"/>
            <a:stretch>
              <a:fillRect l="-1067" t="-1647" r="-48107"/>
            </a:stretch>
          </a:blipFill>
        </p:spPr>
        <p:txBody>
          <a:bodyPr/>
          <a:lstStyle/>
          <a:p>
            <a:endParaRPr lang="ar-EG"/>
          </a:p>
        </p:txBody>
      </p:sp>
      <p:sp>
        <p:nvSpPr>
          <p:cNvPr id="11" name="Freeform 11"/>
          <p:cNvSpPr/>
          <p:nvPr/>
        </p:nvSpPr>
        <p:spPr>
          <a:xfrm>
            <a:off x="9044186" y="2087022"/>
            <a:ext cx="8610600" cy="6625430"/>
          </a:xfrm>
          <a:custGeom>
            <a:avLst/>
            <a:gdLst/>
            <a:ahLst/>
            <a:cxnLst/>
            <a:rect l="l" t="t" r="r" b="b"/>
            <a:pathLst>
              <a:path w="8185611" h="5519855">
                <a:moveTo>
                  <a:pt x="0" y="0"/>
                </a:moveTo>
                <a:lnTo>
                  <a:pt x="8185611" y="0"/>
                </a:lnTo>
                <a:lnTo>
                  <a:pt x="8185611" y="5519855"/>
                </a:lnTo>
                <a:lnTo>
                  <a:pt x="0" y="5519855"/>
                </a:lnTo>
                <a:lnTo>
                  <a:pt x="0" y="0"/>
                </a:lnTo>
                <a:close/>
              </a:path>
            </a:pathLst>
          </a:custGeom>
          <a:blipFill>
            <a:blip r:embed="rId6"/>
            <a:stretch>
              <a:fillRect r="-12834"/>
            </a:stretch>
          </a:blipFill>
        </p:spPr>
        <p:txBody>
          <a:bodyPr/>
          <a:lstStyle/>
          <a:p>
            <a:endParaRPr lang="ar-EG"/>
          </a:p>
        </p:txBody>
      </p:sp>
      <p:sp>
        <p:nvSpPr>
          <p:cNvPr id="12" name="TextBox 12"/>
          <p:cNvSpPr txBox="1"/>
          <p:nvPr/>
        </p:nvSpPr>
        <p:spPr>
          <a:xfrm>
            <a:off x="3760166" y="414053"/>
            <a:ext cx="10611583" cy="858122"/>
          </a:xfrm>
          <a:prstGeom prst="rect">
            <a:avLst/>
          </a:prstGeom>
        </p:spPr>
        <p:txBody>
          <a:bodyPr lIns="0" tIns="0" rIns="0" bIns="0" rtlCol="0" anchor="t">
            <a:spAutoFit/>
          </a:bodyPr>
          <a:lstStyle/>
          <a:p>
            <a:pPr algn="ctr">
              <a:lnSpc>
                <a:spcPts val="6675"/>
              </a:lnSpc>
            </a:pPr>
            <a:r>
              <a:rPr lang="en-US" sz="6068" b="1" dirty="0">
                <a:solidFill>
                  <a:srgbClr val="344E41"/>
                </a:solidFill>
                <a:latin typeface="Roca One Bold"/>
                <a:ea typeface="Roca One Bold"/>
                <a:cs typeface="Roca One Bold"/>
                <a:sym typeface="Roca One Bold"/>
              </a:rPr>
              <a:t>Explore &amp; clean data by 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218"/>
            <a:ext cx="18288000"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108133" y="118031"/>
            <a:ext cx="1706332" cy="1469847"/>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902204" y="14195"/>
            <a:ext cx="1291857" cy="1263467"/>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10" name="Freeform 10"/>
          <p:cNvSpPr/>
          <p:nvPr/>
        </p:nvSpPr>
        <p:spPr>
          <a:xfrm>
            <a:off x="266964" y="2386284"/>
            <a:ext cx="8877036" cy="6136373"/>
          </a:xfrm>
          <a:custGeom>
            <a:avLst/>
            <a:gdLst/>
            <a:ahLst/>
            <a:cxnLst/>
            <a:rect l="l" t="t" r="r" b="b"/>
            <a:pathLst>
              <a:path w="8613894" h="4324617">
                <a:moveTo>
                  <a:pt x="0" y="0"/>
                </a:moveTo>
                <a:lnTo>
                  <a:pt x="8613894" y="0"/>
                </a:lnTo>
                <a:lnTo>
                  <a:pt x="8613894" y="4324616"/>
                </a:lnTo>
                <a:lnTo>
                  <a:pt x="0" y="4324616"/>
                </a:lnTo>
                <a:lnTo>
                  <a:pt x="0" y="0"/>
                </a:lnTo>
                <a:close/>
              </a:path>
            </a:pathLst>
          </a:custGeom>
          <a:blipFill>
            <a:blip r:embed="rId5"/>
            <a:stretch>
              <a:fillRect l="-2646" r="-2646" b="-4339"/>
            </a:stretch>
          </a:blipFill>
        </p:spPr>
        <p:txBody>
          <a:bodyPr/>
          <a:lstStyle/>
          <a:p>
            <a:endParaRPr lang="ar-EG"/>
          </a:p>
        </p:txBody>
      </p:sp>
      <p:sp>
        <p:nvSpPr>
          <p:cNvPr id="11" name="Freeform 11"/>
          <p:cNvSpPr/>
          <p:nvPr/>
        </p:nvSpPr>
        <p:spPr>
          <a:xfrm>
            <a:off x="9753600" y="2243095"/>
            <a:ext cx="7648583" cy="6140650"/>
          </a:xfrm>
          <a:custGeom>
            <a:avLst/>
            <a:gdLst/>
            <a:ahLst/>
            <a:cxnLst/>
            <a:rect l="l" t="t" r="r" b="b"/>
            <a:pathLst>
              <a:path w="7089500" h="4165081">
                <a:moveTo>
                  <a:pt x="0" y="0"/>
                </a:moveTo>
                <a:lnTo>
                  <a:pt x="7089500" y="0"/>
                </a:lnTo>
                <a:lnTo>
                  <a:pt x="7089500" y="4165082"/>
                </a:lnTo>
                <a:lnTo>
                  <a:pt x="0" y="4165082"/>
                </a:lnTo>
                <a:lnTo>
                  <a:pt x="0" y="0"/>
                </a:lnTo>
                <a:close/>
              </a:path>
            </a:pathLst>
          </a:custGeom>
          <a:blipFill>
            <a:blip r:embed="rId6"/>
            <a:stretch>
              <a:fillRect l="-31" r="-31"/>
            </a:stretch>
          </a:blipFill>
        </p:spPr>
        <p:txBody>
          <a:bodyPr/>
          <a:lstStyle/>
          <a:p>
            <a:endParaRPr lang="ar-EG"/>
          </a:p>
        </p:txBody>
      </p:sp>
      <p:sp>
        <p:nvSpPr>
          <p:cNvPr id="12" name="TextBox 12"/>
          <p:cNvSpPr txBox="1"/>
          <p:nvPr/>
        </p:nvSpPr>
        <p:spPr>
          <a:xfrm>
            <a:off x="3760166" y="414053"/>
            <a:ext cx="10611583" cy="877804"/>
          </a:xfrm>
          <a:prstGeom prst="rect">
            <a:avLst/>
          </a:prstGeom>
        </p:spPr>
        <p:txBody>
          <a:bodyPr lIns="0" tIns="0" rIns="0" bIns="0" rtlCol="0" anchor="t">
            <a:spAutoFit/>
          </a:bodyPr>
          <a:lstStyle/>
          <a:p>
            <a:pPr algn="ctr">
              <a:lnSpc>
                <a:spcPts val="6675"/>
              </a:lnSpc>
            </a:pPr>
            <a:r>
              <a:rPr lang="en-US" sz="6068" b="1" dirty="0">
                <a:solidFill>
                  <a:srgbClr val="344E41"/>
                </a:solidFill>
                <a:latin typeface="Roca One Bold"/>
                <a:ea typeface="Roca One Bold"/>
                <a:cs typeface="Roca One Bold"/>
                <a:sym typeface="Roca One Bold"/>
              </a:rPr>
              <a:t>Analyze Data by SQL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560910"/>
            <a:ext cx="18288000" cy="726090"/>
            <a:chOff x="0" y="0"/>
            <a:chExt cx="16647133" cy="609600"/>
          </a:xfrm>
        </p:grpSpPr>
        <p:sp>
          <p:nvSpPr>
            <p:cNvPr id="3" name="Freeform 3"/>
            <p:cNvSpPr/>
            <p:nvPr/>
          </p:nvSpPr>
          <p:spPr>
            <a:xfrm>
              <a:off x="0" y="0"/>
              <a:ext cx="16647133" cy="609600"/>
            </a:xfrm>
            <a:custGeom>
              <a:avLst/>
              <a:gdLst/>
              <a:ahLst/>
              <a:cxnLst/>
              <a:rect l="l" t="t" r="r" b="b"/>
              <a:pathLst>
                <a:path w="16647133" h="609600">
                  <a:moveTo>
                    <a:pt x="16443933" y="0"/>
                  </a:moveTo>
                  <a:lnTo>
                    <a:pt x="0" y="0"/>
                  </a:lnTo>
                  <a:lnTo>
                    <a:pt x="203200" y="609600"/>
                  </a:lnTo>
                  <a:lnTo>
                    <a:pt x="16647133" y="609600"/>
                  </a:lnTo>
                  <a:lnTo>
                    <a:pt x="16443933" y="0"/>
                  </a:lnTo>
                  <a:close/>
                </a:path>
              </a:pathLst>
            </a:custGeom>
            <a:solidFill>
              <a:srgbClr val="EB493A"/>
            </a:solidFill>
          </p:spPr>
          <p:txBody>
            <a:bodyPr/>
            <a:lstStyle/>
            <a:p>
              <a:endParaRPr lang="ar-EG"/>
            </a:p>
          </p:txBody>
        </p:sp>
        <p:sp>
          <p:nvSpPr>
            <p:cNvPr id="4" name="TextBox 4"/>
            <p:cNvSpPr txBox="1"/>
            <p:nvPr/>
          </p:nvSpPr>
          <p:spPr>
            <a:xfrm>
              <a:off x="101600" y="-47625"/>
              <a:ext cx="16443933" cy="657225"/>
            </a:xfrm>
            <a:prstGeom prst="rect">
              <a:avLst/>
            </a:prstGeom>
          </p:spPr>
          <p:txBody>
            <a:bodyPr lIns="50800" tIns="50800" rIns="50800" bIns="50800" rtlCol="0" anchor="ctr"/>
            <a:lstStyle/>
            <a:p>
              <a:pPr algn="ctr">
                <a:lnSpc>
                  <a:spcPts val="3251"/>
                </a:lnSpc>
              </a:pPr>
              <a:endParaRPr/>
            </a:p>
          </p:txBody>
        </p:sp>
      </p:grpSp>
      <p:sp>
        <p:nvSpPr>
          <p:cNvPr id="8" name="Freeform 8"/>
          <p:cNvSpPr/>
          <p:nvPr/>
        </p:nvSpPr>
        <p:spPr>
          <a:xfrm>
            <a:off x="97760" y="86361"/>
            <a:ext cx="1654840" cy="1424420"/>
          </a:xfrm>
          <a:custGeom>
            <a:avLst/>
            <a:gdLst/>
            <a:ahLst/>
            <a:cxnLst/>
            <a:rect l="l" t="t" r="r" b="b"/>
            <a:pathLst>
              <a:path w="1771633" h="1706626">
                <a:moveTo>
                  <a:pt x="0" y="0"/>
                </a:moveTo>
                <a:lnTo>
                  <a:pt x="1771633" y="0"/>
                </a:lnTo>
                <a:lnTo>
                  <a:pt x="1771633" y="1706626"/>
                </a:lnTo>
                <a:lnTo>
                  <a:pt x="0" y="1706626"/>
                </a:lnTo>
                <a:lnTo>
                  <a:pt x="0" y="0"/>
                </a:lnTo>
                <a:close/>
              </a:path>
            </a:pathLst>
          </a:custGeom>
          <a:blipFill>
            <a:blip r:embed="rId2"/>
            <a:stretch>
              <a:fillRect l="-13299" t="-23690" r="-13299"/>
            </a:stretch>
          </a:blipFill>
        </p:spPr>
        <p:txBody>
          <a:bodyPr/>
          <a:lstStyle/>
          <a:p>
            <a:endParaRPr lang="en-US" dirty="0"/>
          </a:p>
        </p:txBody>
      </p:sp>
      <p:sp>
        <p:nvSpPr>
          <p:cNvPr id="9" name="Freeform 9"/>
          <p:cNvSpPr/>
          <p:nvPr/>
        </p:nvSpPr>
        <p:spPr>
          <a:xfrm rot="-5400000">
            <a:off x="16821356" y="69694"/>
            <a:ext cx="1257300" cy="1219198"/>
          </a:xfrm>
          <a:custGeom>
            <a:avLst/>
            <a:gdLst/>
            <a:ahLst/>
            <a:cxnLst/>
            <a:rect l="l" t="t" r="r" b="b"/>
            <a:pathLst>
              <a:path w="1469846" h="1348584">
                <a:moveTo>
                  <a:pt x="0" y="0"/>
                </a:moveTo>
                <a:lnTo>
                  <a:pt x="1469846" y="0"/>
                </a:lnTo>
                <a:lnTo>
                  <a:pt x="1469846" y="1348584"/>
                </a:lnTo>
                <a:lnTo>
                  <a:pt x="0" y="1348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Freeform 10"/>
          <p:cNvSpPr/>
          <p:nvPr/>
        </p:nvSpPr>
        <p:spPr>
          <a:xfrm>
            <a:off x="919485" y="2405293"/>
            <a:ext cx="7156080" cy="6779053"/>
          </a:xfrm>
          <a:custGeom>
            <a:avLst/>
            <a:gdLst/>
            <a:ahLst/>
            <a:cxnLst/>
            <a:rect l="l" t="t" r="r" b="b"/>
            <a:pathLst>
              <a:path w="6870732" h="6218013">
                <a:moveTo>
                  <a:pt x="0" y="0"/>
                </a:moveTo>
                <a:lnTo>
                  <a:pt x="6870732" y="0"/>
                </a:lnTo>
                <a:lnTo>
                  <a:pt x="6870732" y="6218013"/>
                </a:lnTo>
                <a:lnTo>
                  <a:pt x="0" y="6218013"/>
                </a:lnTo>
                <a:lnTo>
                  <a:pt x="0" y="0"/>
                </a:lnTo>
                <a:close/>
              </a:path>
            </a:pathLst>
          </a:custGeom>
          <a:blipFill>
            <a:blip r:embed="rId5"/>
            <a:stretch>
              <a:fillRect/>
            </a:stretch>
          </a:blipFill>
        </p:spPr>
        <p:txBody>
          <a:bodyPr/>
          <a:lstStyle/>
          <a:p>
            <a:endParaRPr lang="ar-EG"/>
          </a:p>
        </p:txBody>
      </p:sp>
      <p:sp>
        <p:nvSpPr>
          <p:cNvPr id="11" name="Freeform 11"/>
          <p:cNvSpPr/>
          <p:nvPr/>
        </p:nvSpPr>
        <p:spPr>
          <a:xfrm>
            <a:off x="9677400" y="2405294"/>
            <a:ext cx="7156080" cy="6707976"/>
          </a:xfrm>
          <a:custGeom>
            <a:avLst/>
            <a:gdLst/>
            <a:ahLst/>
            <a:cxnLst/>
            <a:rect l="l" t="t" r="r" b="b"/>
            <a:pathLst>
              <a:path w="7156080" h="5796202">
                <a:moveTo>
                  <a:pt x="0" y="0"/>
                </a:moveTo>
                <a:lnTo>
                  <a:pt x="7156080" y="0"/>
                </a:lnTo>
                <a:lnTo>
                  <a:pt x="7156080" y="5796202"/>
                </a:lnTo>
                <a:lnTo>
                  <a:pt x="0" y="5796202"/>
                </a:lnTo>
                <a:lnTo>
                  <a:pt x="0" y="0"/>
                </a:lnTo>
                <a:close/>
              </a:path>
            </a:pathLst>
          </a:custGeom>
          <a:blipFill>
            <a:blip r:embed="rId6"/>
            <a:stretch>
              <a:fillRect/>
            </a:stretch>
          </a:blipFill>
        </p:spPr>
        <p:txBody>
          <a:bodyPr/>
          <a:lstStyle/>
          <a:p>
            <a:endParaRPr lang="ar-EG"/>
          </a:p>
        </p:txBody>
      </p:sp>
      <p:sp>
        <p:nvSpPr>
          <p:cNvPr id="12" name="TextBox 12"/>
          <p:cNvSpPr txBox="1"/>
          <p:nvPr/>
        </p:nvSpPr>
        <p:spPr>
          <a:xfrm>
            <a:off x="3838209" y="632977"/>
            <a:ext cx="10611583" cy="877804"/>
          </a:xfrm>
          <a:prstGeom prst="rect">
            <a:avLst/>
          </a:prstGeom>
        </p:spPr>
        <p:txBody>
          <a:bodyPr lIns="0" tIns="0" rIns="0" bIns="0" rtlCol="0" anchor="t">
            <a:spAutoFit/>
          </a:bodyPr>
          <a:lstStyle/>
          <a:p>
            <a:pPr algn="ctr">
              <a:lnSpc>
                <a:spcPts val="6675"/>
              </a:lnSpc>
            </a:pPr>
            <a:r>
              <a:rPr lang="en-US" sz="6068" b="1" dirty="0">
                <a:solidFill>
                  <a:srgbClr val="344E41"/>
                </a:solidFill>
                <a:latin typeface="Roca One Bold"/>
                <a:ea typeface="Roca One Bold"/>
                <a:cs typeface="Roca One Bold"/>
                <a:sym typeface="Roca One Bold"/>
              </a:rPr>
              <a:t>Analyze Data by SQL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384</Words>
  <Application>Microsoft Office PowerPoint</Application>
  <PresentationFormat>Custom</PresentationFormat>
  <Paragraphs>59</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Roca One Bold</vt:lpstr>
      <vt:lpstr>Roca One Bold Italics</vt:lpstr>
      <vt:lpstr>Arial</vt:lpstr>
      <vt:lpstr>Roca One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Data to Decisions</dc:title>
  <dc:creator>Electronica Care</dc:creator>
  <cp:lastModifiedBy>محمد راغب مخيمر محمد</cp:lastModifiedBy>
  <cp:revision>22</cp:revision>
  <dcterms:created xsi:type="dcterms:W3CDTF">2006-08-16T00:00:00Z</dcterms:created>
  <dcterms:modified xsi:type="dcterms:W3CDTF">2024-10-24T05:38:47Z</dcterms:modified>
  <dc:identifier>DAGTejQd2Fc</dc:identifier>
</cp:coreProperties>
</file>